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768" r:id="rId2"/>
    <p:sldId id="747" r:id="rId3"/>
    <p:sldId id="762" r:id="rId4"/>
    <p:sldId id="741" r:id="rId5"/>
    <p:sldId id="739" r:id="rId6"/>
    <p:sldId id="760" r:id="rId7"/>
    <p:sldId id="744" r:id="rId8"/>
    <p:sldId id="758" r:id="rId9"/>
    <p:sldId id="759" r:id="rId10"/>
    <p:sldId id="761" r:id="rId11"/>
    <p:sldId id="752" r:id="rId12"/>
    <p:sldId id="659" r:id="rId13"/>
    <p:sldId id="755" r:id="rId14"/>
    <p:sldId id="756" r:id="rId15"/>
    <p:sldId id="749" r:id="rId16"/>
    <p:sldId id="745" r:id="rId17"/>
    <p:sldId id="753" r:id="rId18"/>
    <p:sldId id="754" r:id="rId19"/>
    <p:sldId id="763" r:id="rId20"/>
    <p:sldId id="764" r:id="rId21"/>
    <p:sldId id="765" r:id="rId22"/>
    <p:sldId id="766" r:id="rId23"/>
    <p:sldId id="767" r:id="rId24"/>
    <p:sldId id="769" r:id="rId25"/>
    <p:sldId id="771" r:id="rId26"/>
    <p:sldId id="772" r:id="rId27"/>
    <p:sldId id="773" r:id="rId28"/>
    <p:sldId id="746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edikt Burkhardt" initials="B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51C"/>
    <a:srgbClr val="404040"/>
    <a:srgbClr val="F8F8F8"/>
    <a:srgbClr val="FFFFFF"/>
    <a:srgbClr val="FF0707"/>
    <a:srgbClr val="7B7C7E"/>
    <a:srgbClr val="F7BC6D"/>
    <a:srgbClr val="4097CF"/>
    <a:srgbClr val="999999"/>
    <a:srgbClr val="75B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82" autoAdjust="0"/>
    <p:restoredTop sz="94776" autoAdjust="0"/>
  </p:normalViewPr>
  <p:slideViewPr>
    <p:cSldViewPr>
      <p:cViewPr varScale="1">
        <p:scale>
          <a:sx n="84" d="100"/>
          <a:sy n="84" d="100"/>
        </p:scale>
        <p:origin x="-211" y="-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5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720" y="2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16955-529A-496E-A166-EA541A2219E4}" type="datetimeFigureOut">
              <a:rPr lang="de-DE" smtClean="0"/>
              <a:pPr/>
              <a:t>04.11.2020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E1209-65B8-4A96-87A1-35C8721CBD0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700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2B3F5-367B-41AC-AB0C-AFCEE690736D}" type="datetimeFigureOut">
              <a:rPr lang="de-DE" smtClean="0"/>
              <a:pPr/>
              <a:t>04.11.2020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5C219-A194-43CA-8CFB-CB9EFC8445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81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438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643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6227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143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37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497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793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21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15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156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65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940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003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3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030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5C219-A194-43CA-8CFB-CB9EFC8445C3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30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7" name="Rechteck 6"/>
          <p:cNvSpPr/>
          <p:nvPr userDrawn="1"/>
        </p:nvSpPr>
        <p:spPr>
          <a:xfrm>
            <a:off x="143340" y="116632"/>
            <a:ext cx="11905323" cy="6624736"/>
          </a:xfrm>
          <a:prstGeom prst="rect">
            <a:avLst/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980732"/>
            <a:ext cx="8061920" cy="1800199"/>
          </a:xfrm>
          <a:prstGeom prst="rect">
            <a:avLst/>
          </a:prstGeom>
        </p:spPr>
        <p:txBody>
          <a:bodyPr anchor="b"/>
          <a:lstStyle>
            <a:lvl1pPr algn="l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2852936"/>
            <a:ext cx="8064896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grpSp>
        <p:nvGrpSpPr>
          <p:cNvPr id="42" name="Group 5">
            <a:extLst>
              <a:ext uri="{FF2B5EF4-FFF2-40B4-BE49-F238E27FC236}">
                <a16:creationId xmlns:a16="http://schemas.microsoft.com/office/drawing/2014/main" xmlns="" id="{A0E1730B-FFBD-4DC5-BE60-0AA9461F254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237138" y="329328"/>
            <a:ext cx="2599776" cy="1155456"/>
            <a:chOff x="4252" y="1100"/>
            <a:chExt cx="864" cy="384"/>
          </a:xfrm>
        </p:grpSpPr>
        <p:sp>
          <p:nvSpPr>
            <p:cNvPr id="43" name="AutoShape 4">
              <a:extLst>
                <a:ext uri="{FF2B5EF4-FFF2-40B4-BE49-F238E27FC236}">
                  <a16:creationId xmlns:a16="http://schemas.microsoft.com/office/drawing/2014/main" xmlns="" id="{CDF15C82-7239-4DE7-9B40-76B7B93BE0F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xmlns="" id="{80CB377E-DA7A-4631-B256-F151E07FA8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xmlns="" id="{37D08A9D-295F-4043-B6FC-DB64DD74C5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xmlns="" id="{CBB4125D-5E4E-4F47-8DB8-6332D4ADF5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xmlns="" id="{491BF615-7165-4492-A8F6-835E9B0307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xmlns="" id="{B9A25C08-35B4-48B2-8DC6-C9594EDDB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xmlns="" id="{D1E6C8AF-27C9-473D-A9A3-FC3603BA8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xmlns="" id="{0A377A27-20F5-4D48-9356-A24D17C9C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xmlns="" id="{133A989D-7E15-4A17-A1D5-F287D248A4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xmlns="" id="{B0FA39EA-25C4-45BC-8CC7-FD38FB7B5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xmlns="" id="{11816DBA-F182-4727-AF81-CBE12A10F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4" name="Rectangle 17">
              <a:extLst>
                <a:ext uri="{FF2B5EF4-FFF2-40B4-BE49-F238E27FC236}">
                  <a16:creationId xmlns:a16="http://schemas.microsoft.com/office/drawing/2014/main" xmlns="" id="{30FB8654-CDDF-43E9-B939-8B74BB7004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xmlns="" id="{62921089-4E8A-4315-80EF-0F4B2365C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xmlns="" id="{06D56F4C-2CF6-453C-8200-CAAFCA3950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xmlns="" id="{7A2C792B-7302-4A75-BD5C-9D7A8EC837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xmlns="" id="{7DC0871C-F815-4FFE-ABE1-B61F04F28C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9" name="Rectangle 22">
              <a:extLst>
                <a:ext uri="{FF2B5EF4-FFF2-40B4-BE49-F238E27FC236}">
                  <a16:creationId xmlns:a16="http://schemas.microsoft.com/office/drawing/2014/main" xmlns="" id="{BC0B1903-E415-4662-B072-AF2482A8F8A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xmlns="" id="{830E7572-9323-495A-BE6A-5DBC9A4E83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xmlns="" id="{C4BB58F0-8CA2-40F9-AA46-3131435026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xmlns="" id="{DB823729-1BF3-4A92-8292-3C5444198A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xmlns="" id="{4D132FC6-199F-4944-8E4C-7F1C24B5D8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xmlns="" id="{FDB4D878-FB37-439F-8F5B-AABD397566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xmlns="" id="{4B55B487-EA77-42ED-99A7-531BD5B6F6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xmlns="" id="{D0CCB495-D73C-43EB-983A-2868DE2BA0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xmlns="" id="{39BC336E-D3A1-409B-A13C-8425505AAB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xmlns="" id="{587EB082-C8D8-4607-8B98-BA069A40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xmlns="" id="{299E0020-F7EB-4F82-B129-A5B7885EF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xmlns="" id="{ABBA89B5-5A56-4064-9B68-F78C12B9B7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xmlns="" id="{690D65EC-05C1-4F62-8004-1CCD31F531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xmlns="" id="{20795B17-3D5F-45C8-A5C3-511B3173CB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xmlns="" id="{6E5010FC-5C08-4672-A7E4-5EDF9325F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gem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7427" y="1340768"/>
            <a:ext cx="11872959" cy="5040560"/>
          </a:xfrm>
        </p:spPr>
        <p:txBody>
          <a:bodyPr/>
          <a:lstStyle>
            <a:lvl1pPr>
              <a:buNone/>
              <a:defRPr b="1">
                <a:solidFill>
                  <a:srgbClr val="585858"/>
                </a:solidFill>
              </a:defRPr>
            </a:lvl1pPr>
            <a:lvl2pPr>
              <a:spcBef>
                <a:spcPts val="1200"/>
              </a:spcBef>
              <a:defRPr>
                <a:solidFill>
                  <a:srgbClr val="585858"/>
                </a:solidFill>
              </a:defRPr>
            </a:lvl2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Punkt 1</a:t>
            </a:r>
          </a:p>
          <a:p>
            <a:pPr lvl="1"/>
            <a:r>
              <a:rPr lang="de-DE" dirty="0"/>
              <a:t>Punkt 2</a:t>
            </a:r>
          </a:p>
          <a:p>
            <a:pPr lvl="1"/>
            <a:r>
              <a:rPr lang="de-DE" dirty="0"/>
              <a:t>Punkt 3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72D8-02FF-4E79-9627-44A270B5A98A}" type="datetimeFigureOut">
              <a:rPr lang="de-DE" smtClean="0"/>
              <a:pPr/>
              <a:t>04.11.2020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D15F-A099-47CA-A817-BA6A4AF887B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Abgerundetes Rechteck 6"/>
          <p:cNvSpPr/>
          <p:nvPr userDrawn="1"/>
        </p:nvSpPr>
        <p:spPr>
          <a:xfrm>
            <a:off x="0" y="-171400"/>
            <a:ext cx="12192000" cy="1368152"/>
          </a:xfrm>
          <a:prstGeom prst="roundRect">
            <a:avLst>
              <a:gd name="adj" fmla="val 0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190501" y="116632"/>
            <a:ext cx="9265873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64" name="Group 5">
            <a:extLst>
              <a:ext uri="{FF2B5EF4-FFF2-40B4-BE49-F238E27FC236}">
                <a16:creationId xmlns:a16="http://schemas.microsoft.com/office/drawing/2014/main" xmlns="" id="{2539ECEF-5843-4C92-917F-4DC8558F76F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65" name="AutoShape 4">
              <a:extLst>
                <a:ext uri="{FF2B5EF4-FFF2-40B4-BE49-F238E27FC236}">
                  <a16:creationId xmlns:a16="http://schemas.microsoft.com/office/drawing/2014/main" xmlns="" id="{57409198-27E5-4C60-91E5-E3C51E31381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xmlns="" id="{45A3D6AB-DE7C-4481-96ED-53C1D876A5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xmlns="" id="{C20F8744-4245-4FF3-AC79-7B8726EDB2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xmlns="" id="{EC41AA60-B222-4F06-A36D-B40BAA4452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xmlns="" id="{FBBD4C36-3B2A-4A73-9A1C-7256B5F883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0" name="Freeform 11">
              <a:extLst>
                <a:ext uri="{FF2B5EF4-FFF2-40B4-BE49-F238E27FC236}">
                  <a16:creationId xmlns:a16="http://schemas.microsoft.com/office/drawing/2014/main" xmlns="" id="{DED986FE-7F87-4BB7-8132-0176A27FEC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1" name="Freeform 12">
              <a:extLst>
                <a:ext uri="{FF2B5EF4-FFF2-40B4-BE49-F238E27FC236}">
                  <a16:creationId xmlns:a16="http://schemas.microsoft.com/office/drawing/2014/main" xmlns="" id="{455275A5-1207-487F-BBAF-14FBFDD899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2" name="Freeform 13">
              <a:extLst>
                <a:ext uri="{FF2B5EF4-FFF2-40B4-BE49-F238E27FC236}">
                  <a16:creationId xmlns:a16="http://schemas.microsoft.com/office/drawing/2014/main" xmlns="" id="{1DDC7EC3-83CF-4B17-AA51-EFB28F21F2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xmlns="" id="{058FCD80-30CF-4326-A8E0-4CB94F8C0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xmlns="" id="{F109C343-A03C-4BC3-9422-ACA6DA4894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xmlns="" id="{D0819EAD-C9DB-481D-99B4-92E881E453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6" name="Rectangle 17">
              <a:extLst>
                <a:ext uri="{FF2B5EF4-FFF2-40B4-BE49-F238E27FC236}">
                  <a16:creationId xmlns:a16="http://schemas.microsoft.com/office/drawing/2014/main" xmlns="" id="{23722752-B4D1-48EC-9F13-39460F6348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xmlns="" id="{F72E46C9-70B0-4FDF-A9FF-6C1649858C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xmlns="" id="{FDCE9F76-E45F-4A50-9948-F17EBD1B1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xmlns="" id="{C1A419E3-B7A3-4CC5-8B32-03B872BA7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0" name="Freeform 21">
              <a:extLst>
                <a:ext uri="{FF2B5EF4-FFF2-40B4-BE49-F238E27FC236}">
                  <a16:creationId xmlns:a16="http://schemas.microsoft.com/office/drawing/2014/main" xmlns="" id="{203E1651-60C9-4F48-B496-D38EC3174D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1" name="Rectangle 22">
              <a:extLst>
                <a:ext uri="{FF2B5EF4-FFF2-40B4-BE49-F238E27FC236}">
                  <a16:creationId xmlns:a16="http://schemas.microsoft.com/office/drawing/2014/main" xmlns="" id="{2AF616D9-AC64-45C8-B4A1-A8C355B2343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xmlns="" id="{2DC42C5A-A759-44D7-A870-A3EE6AA47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3" name="Freeform 24">
              <a:extLst>
                <a:ext uri="{FF2B5EF4-FFF2-40B4-BE49-F238E27FC236}">
                  <a16:creationId xmlns:a16="http://schemas.microsoft.com/office/drawing/2014/main" xmlns="" id="{C6F71EB0-2623-414C-987D-F52A67C83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4" name="Freeform 25">
              <a:extLst>
                <a:ext uri="{FF2B5EF4-FFF2-40B4-BE49-F238E27FC236}">
                  <a16:creationId xmlns:a16="http://schemas.microsoft.com/office/drawing/2014/main" xmlns="" id="{72E09CD7-2593-4973-88A1-89043D1CC1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5" name="Freeform 26">
              <a:extLst>
                <a:ext uri="{FF2B5EF4-FFF2-40B4-BE49-F238E27FC236}">
                  <a16:creationId xmlns:a16="http://schemas.microsoft.com/office/drawing/2014/main" xmlns="" id="{C9F34655-7946-4C38-83BD-549A296424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xmlns="" id="{FBB9C0B5-C02B-409B-8495-4FC4642D74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xmlns="" id="{65631F80-560F-4E2E-9D74-22BE18FAB2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xmlns="" id="{798BF9C5-8589-4055-8891-3EFBD65B8A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xmlns="" id="{D38A6103-F76D-4762-8B5F-2FA97959B6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0" name="Freeform 31">
              <a:extLst>
                <a:ext uri="{FF2B5EF4-FFF2-40B4-BE49-F238E27FC236}">
                  <a16:creationId xmlns:a16="http://schemas.microsoft.com/office/drawing/2014/main" xmlns="" id="{0D3B7A87-8BE9-4C0B-8492-8043C1CE84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1" name="Freeform 32">
              <a:extLst>
                <a:ext uri="{FF2B5EF4-FFF2-40B4-BE49-F238E27FC236}">
                  <a16:creationId xmlns:a16="http://schemas.microsoft.com/office/drawing/2014/main" xmlns="" id="{71E09A78-E754-4D59-89AB-A01DF9FEEA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2" name="Freeform 33">
              <a:extLst>
                <a:ext uri="{FF2B5EF4-FFF2-40B4-BE49-F238E27FC236}">
                  <a16:creationId xmlns:a16="http://schemas.microsoft.com/office/drawing/2014/main" xmlns="" id="{BD8DF021-1443-48B8-846F-2EF2AB5C92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3" name="Freeform 34">
              <a:extLst>
                <a:ext uri="{FF2B5EF4-FFF2-40B4-BE49-F238E27FC236}">
                  <a16:creationId xmlns:a16="http://schemas.microsoft.com/office/drawing/2014/main" xmlns="" id="{DE490360-6DF0-4E82-9DB1-59EBF8045F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4" name="Freeform 35">
              <a:extLst>
                <a:ext uri="{FF2B5EF4-FFF2-40B4-BE49-F238E27FC236}">
                  <a16:creationId xmlns:a16="http://schemas.microsoft.com/office/drawing/2014/main" xmlns="" id="{B7850886-F0C8-4FAB-9AE2-CBD311D8CA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5" name="Freeform 36">
              <a:extLst>
                <a:ext uri="{FF2B5EF4-FFF2-40B4-BE49-F238E27FC236}">
                  <a16:creationId xmlns:a16="http://schemas.microsoft.com/office/drawing/2014/main" xmlns="" id="{5406EAF0-526A-43EC-A457-51E6C50F89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</p:spTree>
    <p:extLst>
      <p:ext uri="{BB962C8B-B14F-4D97-AF65-F5344CB8AC3E}">
        <p14:creationId xmlns:p14="http://schemas.microsoft.com/office/powerpoint/2010/main" val="196279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T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7427" y="1340768"/>
            <a:ext cx="11872959" cy="5040560"/>
          </a:xfrm>
        </p:spPr>
        <p:txBody>
          <a:bodyPr/>
          <a:lstStyle>
            <a:lvl1pPr>
              <a:buNone/>
              <a:defRPr b="1">
                <a:solidFill>
                  <a:srgbClr val="585858"/>
                </a:solidFill>
              </a:defRPr>
            </a:lvl1pPr>
            <a:lvl2pPr>
              <a:spcBef>
                <a:spcPts val="1200"/>
              </a:spcBef>
              <a:defRPr>
                <a:solidFill>
                  <a:srgbClr val="585858"/>
                </a:solidFill>
              </a:defRPr>
            </a:lvl2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Punkt 1</a:t>
            </a:r>
          </a:p>
          <a:p>
            <a:pPr lvl="1"/>
            <a:r>
              <a:rPr lang="de-DE" dirty="0"/>
              <a:t>Punkt 2</a:t>
            </a:r>
          </a:p>
          <a:p>
            <a:pPr lvl="1"/>
            <a:r>
              <a:rPr lang="de-DE" dirty="0"/>
              <a:t>Punkt 3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72D8-02FF-4E79-9627-44A270B5A98A}" type="datetimeFigureOut">
              <a:rPr lang="de-DE" smtClean="0"/>
              <a:pPr/>
              <a:t>04.11.2020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D15F-A099-47CA-A817-BA6A4AF887B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Abgerundetes Rechteck 6"/>
          <p:cNvSpPr/>
          <p:nvPr userDrawn="1"/>
        </p:nvSpPr>
        <p:spPr>
          <a:xfrm>
            <a:off x="1463830" y="116632"/>
            <a:ext cx="10584831" cy="1080120"/>
          </a:xfrm>
          <a:prstGeom prst="roundRect">
            <a:avLst>
              <a:gd name="adj" fmla="val 7408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1539396" y="116632"/>
            <a:ext cx="7916977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87" name="Group 5">
            <a:extLst>
              <a:ext uri="{FF2B5EF4-FFF2-40B4-BE49-F238E27FC236}">
                <a16:creationId xmlns:a16="http://schemas.microsoft.com/office/drawing/2014/main" xmlns="" id="{4DA37F50-1EF8-48F6-B17A-10250719869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88" name="AutoShape 4">
              <a:extLst>
                <a:ext uri="{FF2B5EF4-FFF2-40B4-BE49-F238E27FC236}">
                  <a16:creationId xmlns:a16="http://schemas.microsoft.com/office/drawing/2014/main" xmlns="" id="{B33341B5-2EE1-4F9D-8978-BCA87D938ED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xmlns="" id="{9A6BFF6C-D4C7-4280-983E-95354BFCC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xmlns="" id="{2359ABD4-0D7A-4110-ABB6-1F81C362D7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xmlns="" id="{6F9AF8CF-F53D-4F34-ABA7-6011EE089E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xmlns="" id="{F58C9183-78FE-43B4-9593-901604B50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xmlns="" id="{2F953079-0E20-484F-B19B-014F69F5BF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xmlns="" id="{1A66F2F2-3192-4883-B624-F9674EAFF0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xmlns="" id="{8AAB55E7-41D8-4171-822D-F5C94FA8F9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xmlns="" id="{73D0B51F-5311-49E5-AC79-52A249418F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xmlns="" id="{AFAC43D8-413E-4645-AEE8-EDD301B5D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xmlns="" id="{31F1B53A-C330-49D5-98EA-0BFD57A30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9" name="Rectangle 17">
              <a:extLst>
                <a:ext uri="{FF2B5EF4-FFF2-40B4-BE49-F238E27FC236}">
                  <a16:creationId xmlns:a16="http://schemas.microsoft.com/office/drawing/2014/main" xmlns="" id="{FB232036-141B-4903-AE4D-AC2CDCA0E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xmlns="" id="{4068A3F4-0054-4C00-BF82-0EEBBEC52B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xmlns="" id="{1C8420B3-9AAB-4EE7-85ED-BF240DBD4A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2" name="Freeform 20">
              <a:extLst>
                <a:ext uri="{FF2B5EF4-FFF2-40B4-BE49-F238E27FC236}">
                  <a16:creationId xmlns:a16="http://schemas.microsoft.com/office/drawing/2014/main" xmlns="" id="{5023A521-08CB-4C79-87A0-DF85DF10F4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xmlns="" id="{BC889EB8-5561-488E-A0A0-842D084AB8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4" name="Rectangle 22">
              <a:extLst>
                <a:ext uri="{FF2B5EF4-FFF2-40B4-BE49-F238E27FC236}">
                  <a16:creationId xmlns:a16="http://schemas.microsoft.com/office/drawing/2014/main" xmlns="" id="{8D920AC3-C9AB-4297-BB62-4859203EAB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5" name="Freeform 23">
              <a:extLst>
                <a:ext uri="{FF2B5EF4-FFF2-40B4-BE49-F238E27FC236}">
                  <a16:creationId xmlns:a16="http://schemas.microsoft.com/office/drawing/2014/main" xmlns="" id="{AD81CB13-8B25-4BFC-96D4-DB2400D9DF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6" name="Freeform 24">
              <a:extLst>
                <a:ext uri="{FF2B5EF4-FFF2-40B4-BE49-F238E27FC236}">
                  <a16:creationId xmlns:a16="http://schemas.microsoft.com/office/drawing/2014/main" xmlns="" id="{F98DE0AD-F2B8-4147-AB6A-F4B1CAC8B4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xmlns="" id="{DA2ED8E3-C0ED-4BBE-A4B8-9947BA0E8F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8" name="Freeform 26">
              <a:extLst>
                <a:ext uri="{FF2B5EF4-FFF2-40B4-BE49-F238E27FC236}">
                  <a16:creationId xmlns:a16="http://schemas.microsoft.com/office/drawing/2014/main" xmlns="" id="{AB28194E-C58D-4761-ADF0-EC7391BEA7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9" name="Freeform 27">
              <a:extLst>
                <a:ext uri="{FF2B5EF4-FFF2-40B4-BE49-F238E27FC236}">
                  <a16:creationId xmlns:a16="http://schemas.microsoft.com/office/drawing/2014/main" xmlns="" id="{63146197-34D9-462C-9B7E-5C17F310E2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xmlns="" id="{E049DB3B-95B3-49F1-9036-E1E961CF94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xmlns="" id="{CBB67D32-70A7-4886-B3DC-9105607BC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xmlns="" id="{B4A01C55-CD68-4C54-962A-8460E9A7AC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xmlns="" id="{415568EA-E40F-4F98-9CF6-67E0D6266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xmlns="" id="{4EEE7437-8662-4D00-8258-C0C871E457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xmlns="" id="{C9818157-A5A0-4BFA-9EE3-EBA575E1C1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xmlns="" id="{0BDC84F3-6C37-4D27-88C3-3D9A7F975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xmlns="" id="{ECA23167-FBFE-4A44-BDF8-DFC52900F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xmlns="" id="{F1800806-CD23-489C-AD38-567FFFAC7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</p:spTree>
    <p:extLst>
      <p:ext uri="{BB962C8B-B14F-4D97-AF65-F5344CB8AC3E}">
        <p14:creationId xmlns:p14="http://schemas.microsoft.com/office/powerpoint/2010/main" val="1256741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350" y="1340773"/>
            <a:ext cx="11628625" cy="504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39349" y="6597352"/>
            <a:ext cx="1536171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72D8-02FF-4E79-9627-44A270B5A98A}" type="datetimeFigureOut">
              <a:rPr lang="de-DE" smtClean="0"/>
              <a:pPr/>
              <a:t>04.11.2020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43607" y="6597352"/>
            <a:ext cx="7104789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80576" y="6597352"/>
            <a:ext cx="768085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1D15F-A099-47CA-A817-BA6A4AF887B8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Arial" pitchFamily="34" charset="0"/>
        </a:defRPr>
      </a:lvl1pPr>
    </p:titleStyle>
    <p:bodyStyle>
      <a:lvl1pPr marL="271463" indent="-271463" algn="l" defTabSz="914400" rtl="0" eaLnBrk="1" latinLnBrk="0" hangingPunct="1">
        <a:spcBef>
          <a:spcPct val="20000"/>
        </a:spcBef>
        <a:buClr>
          <a:srgbClr val="F3951C"/>
        </a:buClr>
        <a:buFont typeface="Calibri" pitchFamily="34" charset="0"/>
        <a:buChar char="•"/>
        <a:tabLst>
          <a:tab pos="271463" algn="l"/>
        </a:tabLst>
        <a:defRPr sz="2400" kern="1200">
          <a:solidFill>
            <a:srgbClr val="585858"/>
          </a:solidFill>
          <a:latin typeface="+mn-lt"/>
          <a:ea typeface="+mn-ea"/>
          <a:cs typeface="+mn-cs"/>
        </a:defRPr>
      </a:lvl1pPr>
      <a:lvl2pPr marL="627063" indent="-271463" algn="l" defTabSz="914400" rtl="0" eaLnBrk="1" latinLnBrk="0" hangingPunct="1">
        <a:spcBef>
          <a:spcPct val="20000"/>
        </a:spcBef>
        <a:buClr>
          <a:srgbClr val="F3951C"/>
        </a:buClr>
        <a:buFont typeface="Calibri" pitchFamily="34" charset="0"/>
        <a:buChar char="•"/>
        <a:tabLst>
          <a:tab pos="627063" algn="l"/>
        </a:tabLst>
        <a:defRPr sz="2400" kern="1200">
          <a:solidFill>
            <a:srgbClr val="585858"/>
          </a:solidFill>
          <a:latin typeface="+mn-lt"/>
          <a:ea typeface="+mn-ea"/>
          <a:cs typeface="+mn-cs"/>
        </a:defRPr>
      </a:lvl2pPr>
      <a:lvl3pPr marL="982663" indent="-263525" algn="l" defTabSz="914400" rtl="0" eaLnBrk="1" latinLnBrk="0" hangingPunct="1">
        <a:spcBef>
          <a:spcPct val="20000"/>
        </a:spcBef>
        <a:buClr>
          <a:srgbClr val="F3951C"/>
        </a:buClr>
        <a:buFont typeface="Calibri" pitchFamily="34" charset="0"/>
        <a:buChar char="•"/>
        <a:tabLst>
          <a:tab pos="982663" algn="l"/>
        </a:tabLst>
        <a:defRPr sz="2400" kern="1200">
          <a:solidFill>
            <a:srgbClr val="585858"/>
          </a:solidFill>
          <a:latin typeface="+mn-lt"/>
          <a:ea typeface="+mn-ea"/>
          <a:cs typeface="+mn-cs"/>
        </a:defRPr>
      </a:lvl3pPr>
      <a:lvl4pPr marL="1439863" indent="-271463" algn="l" defTabSz="914400" rtl="0" eaLnBrk="1" latinLnBrk="0" hangingPunct="1">
        <a:spcBef>
          <a:spcPct val="20000"/>
        </a:spcBef>
        <a:buClr>
          <a:srgbClr val="F3951C"/>
        </a:buClr>
        <a:buFont typeface="Calibri" pitchFamily="34" charset="0"/>
        <a:buChar char="•"/>
        <a:tabLst>
          <a:tab pos="1439863" algn="l"/>
        </a:tabLst>
        <a:defRPr sz="2000" kern="1200">
          <a:solidFill>
            <a:srgbClr val="585858"/>
          </a:solidFill>
          <a:latin typeface="+mn-lt"/>
          <a:ea typeface="+mn-ea"/>
          <a:cs typeface="+mn-cs"/>
        </a:defRPr>
      </a:lvl4pPr>
      <a:lvl5pPr marL="1879600" indent="-261938" algn="l" defTabSz="914400" rtl="0" eaLnBrk="1" latinLnBrk="0" hangingPunct="1">
        <a:spcBef>
          <a:spcPct val="20000"/>
        </a:spcBef>
        <a:buClr>
          <a:srgbClr val="F3951C"/>
        </a:buClr>
        <a:buFont typeface="Calibri" pitchFamily="34" charset="0"/>
        <a:buChar char="•"/>
        <a:tabLst>
          <a:tab pos="1879600" algn="l"/>
        </a:tabLst>
        <a:defRPr sz="2000" kern="1200">
          <a:solidFill>
            <a:srgbClr val="58585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1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84.svg"/><Relationship Id="rId10" Type="http://schemas.openxmlformats.org/officeDocument/2006/relationships/image" Target="../media/image89.sv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sv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103.sv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92.sv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4.png"/><Relationship Id="rId4" Type="http://schemas.openxmlformats.org/officeDocument/2006/relationships/image" Target="../media/image9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svg"/><Relationship Id="rId5" Type="http://schemas.openxmlformats.org/officeDocument/2006/relationships/image" Target="../media/image80.png"/><Relationship Id="rId4" Type="http://schemas.openxmlformats.org/officeDocument/2006/relationships/image" Target="../media/image1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25.svg"/><Relationship Id="rId18" Type="http://schemas.openxmlformats.org/officeDocument/2006/relationships/image" Target="../media/image88.png"/><Relationship Id="rId3" Type="http://schemas.openxmlformats.org/officeDocument/2006/relationships/image" Target="../media/image57.png"/><Relationship Id="rId21" Type="http://schemas.openxmlformats.org/officeDocument/2006/relationships/image" Target="../media/image133.svg"/><Relationship Id="rId7" Type="http://schemas.openxmlformats.org/officeDocument/2006/relationships/image" Target="../media/image119.svg"/><Relationship Id="rId12" Type="http://schemas.openxmlformats.org/officeDocument/2006/relationships/image" Target="../media/image85.png"/><Relationship Id="rId17" Type="http://schemas.openxmlformats.org/officeDocument/2006/relationships/image" Target="../media/image129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7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123.svg"/><Relationship Id="rId5" Type="http://schemas.openxmlformats.org/officeDocument/2006/relationships/image" Target="../media/image117.svg"/><Relationship Id="rId15" Type="http://schemas.openxmlformats.org/officeDocument/2006/relationships/image" Target="../media/image127.svg"/><Relationship Id="rId10" Type="http://schemas.openxmlformats.org/officeDocument/2006/relationships/image" Target="../media/image84.png"/><Relationship Id="rId19" Type="http://schemas.openxmlformats.org/officeDocument/2006/relationships/image" Target="../media/image131.svg"/><Relationship Id="rId4" Type="http://schemas.openxmlformats.org/officeDocument/2006/relationships/image" Target="../media/image81.png"/><Relationship Id="rId9" Type="http://schemas.openxmlformats.org/officeDocument/2006/relationships/image" Target="../media/image121.svg"/><Relationship Id="rId14" Type="http://schemas.openxmlformats.org/officeDocument/2006/relationships/image" Target="../media/image86.png"/><Relationship Id="rId2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37.sv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7" Type="http://schemas.openxmlformats.org/officeDocument/2006/relationships/image" Target="../media/image1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3.sv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svg"/><Relationship Id="rId5" Type="http://schemas.openxmlformats.org/officeDocument/2006/relationships/image" Target="../media/image107.png"/><Relationship Id="rId4" Type="http://schemas.openxmlformats.org/officeDocument/2006/relationships/image" Target="../media/image1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4.png"/><Relationship Id="rId30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gif"/><Relationship Id="rId21" Type="http://schemas.openxmlformats.org/officeDocument/2006/relationships/image" Target="../media/image38.gif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18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gif"/><Relationship Id="rId22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8.png"/><Relationship Id="rId4" Type="http://schemas.openxmlformats.org/officeDocument/2006/relationships/image" Target="../media/image56.svg"/><Relationship Id="rId9" Type="http://schemas.openxmlformats.org/officeDocument/2006/relationships/image" Target="../media/image6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sv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47.png"/><Relationship Id="rId14" Type="http://schemas.openxmlformats.org/officeDocument/2006/relationships/image" Target="../media/image7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feld 1024">
            <a:extLst>
              <a:ext uri="{FF2B5EF4-FFF2-40B4-BE49-F238E27FC236}">
                <a16:creationId xmlns:a16="http://schemas.microsoft.com/office/drawing/2014/main" xmlns="" id="{4326D496-409E-AA46-AB6F-646435782B28}"/>
              </a:ext>
            </a:extLst>
          </p:cNvPr>
          <p:cNvSpPr txBox="1"/>
          <p:nvPr/>
        </p:nvSpPr>
        <p:spPr>
          <a:xfrm>
            <a:off x="335360" y="2492896"/>
            <a:ext cx="1152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chemeClr val="bg1"/>
                </a:solidFill>
              </a:rPr>
              <a:t>Система </a:t>
            </a:r>
            <a:r>
              <a:rPr lang="ru-RU" sz="6600" b="1" dirty="0" err="1">
                <a:solidFill>
                  <a:schemeClr val="bg1"/>
                </a:solidFill>
              </a:rPr>
              <a:t>грозопеленгации</a:t>
            </a:r>
            <a:r>
              <a:rPr lang="ru-RU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smtClean="0">
                <a:solidFill>
                  <a:schemeClr val="bg1"/>
                </a:solidFill>
              </a:rPr>
              <a:t>LINET </a:t>
            </a:r>
            <a:r>
              <a:rPr lang="en-US" sz="6600" b="1" dirty="0" err="1" smtClean="0">
                <a:solidFill>
                  <a:schemeClr val="bg1"/>
                </a:solidFill>
              </a:rPr>
              <a:t>nowcast</a:t>
            </a:r>
            <a:endParaRPr lang="de-DE" sz="6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784887-E0CD-43FF-85D7-33CE07FB7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76672"/>
            <a:ext cx="2839361" cy="12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3632" y="-23913"/>
            <a:ext cx="7272808" cy="1080120"/>
          </a:xfrm>
        </p:spPr>
        <p:txBody>
          <a:bodyPr/>
          <a:lstStyle/>
          <a:p>
            <a:pPr algn="ctr"/>
            <a:r>
              <a:rPr lang="ru-RU" dirty="0"/>
              <a:t>Запатентованное </a:t>
            </a:r>
            <a:r>
              <a:rPr lang="en-US" dirty="0"/>
              <a:t>VLF-</a:t>
            </a:r>
            <a:r>
              <a:rPr lang="ru-RU" dirty="0"/>
              <a:t>обнаружение молний ОБЛАКО-ОБЛАКО</a:t>
            </a:r>
            <a:endParaRPr lang="en-US" b="0" dirty="0"/>
          </a:p>
        </p:txBody>
      </p:sp>
      <p:pic>
        <p:nvPicPr>
          <p:cNvPr id="35" name="Grafik 34" descr="Volltreffer">
            <a:extLst>
              <a:ext uri="{FF2B5EF4-FFF2-40B4-BE49-F238E27FC236}">
                <a16:creationId xmlns:a16="http://schemas.microsoft.com/office/drawing/2014/main" xmlns="" id="{7E4679F2-2E46-DF41-BB6C-FBA3DD2B4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60496" y="1412776"/>
            <a:ext cx="1080120" cy="1080120"/>
          </a:xfrm>
          <a:prstGeom prst="rect">
            <a:avLst/>
          </a:prstGeom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xmlns="" id="{12D633BB-EDEE-FC40-BE88-E97102275294}"/>
              </a:ext>
            </a:extLst>
          </p:cNvPr>
          <p:cNvSpPr txBox="1">
            <a:spLocks/>
          </p:cNvSpPr>
          <p:nvPr/>
        </p:nvSpPr>
        <p:spPr>
          <a:xfrm>
            <a:off x="200641" y="1556792"/>
            <a:ext cx="4173399" cy="3346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1463" indent="-271463" algn="l" defTabSz="914400" rtl="0" eaLnBrk="1" latinLnBrk="0" hangingPunct="1">
              <a:spcBef>
                <a:spcPct val="20000"/>
              </a:spcBef>
              <a:buClr>
                <a:srgbClr val="F3951C"/>
              </a:buClr>
              <a:buFont typeface="Calibri" pitchFamily="34" charset="0"/>
              <a:buNone/>
              <a:tabLst>
                <a:tab pos="271463" algn="l"/>
              </a:tabLst>
              <a:defRPr sz="2400" b="1" kern="120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spcBef>
                <a:spcPts val="1200"/>
              </a:spcBef>
              <a:buClr>
                <a:srgbClr val="F3951C"/>
              </a:buClr>
              <a:buFont typeface="Calibri" pitchFamily="34" charset="0"/>
              <a:buChar char="•"/>
              <a:tabLst>
                <a:tab pos="627063" algn="l"/>
              </a:tabLst>
              <a:defRPr sz="2400" kern="120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2pPr>
            <a:lvl3pPr marL="982663" indent="-263525" algn="l" defTabSz="914400" rtl="0" eaLnBrk="1" latinLnBrk="0" hangingPunct="1">
              <a:spcBef>
                <a:spcPct val="20000"/>
              </a:spcBef>
              <a:buClr>
                <a:srgbClr val="F3951C"/>
              </a:buClr>
              <a:buFont typeface="Calibri" pitchFamily="34" charset="0"/>
              <a:buChar char="•"/>
              <a:tabLst>
                <a:tab pos="982663" algn="l"/>
              </a:tabLst>
              <a:defRPr sz="2400" kern="120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3pPr>
            <a:lvl4pPr marL="1439863" indent="-271463" algn="l" defTabSz="914400" rtl="0" eaLnBrk="1" latinLnBrk="0" hangingPunct="1">
              <a:spcBef>
                <a:spcPct val="20000"/>
              </a:spcBef>
              <a:buClr>
                <a:srgbClr val="F3951C"/>
              </a:buClr>
              <a:buFont typeface="Calibri" pitchFamily="34" charset="0"/>
              <a:buChar char="•"/>
              <a:tabLst>
                <a:tab pos="1439863" algn="l"/>
              </a:tabLst>
              <a:defRPr sz="2000" kern="120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4pPr>
            <a:lvl5pPr marL="1879600" indent="-261938" algn="l" defTabSz="914400" rtl="0" eaLnBrk="1" latinLnBrk="0" hangingPunct="1">
              <a:spcBef>
                <a:spcPct val="20000"/>
              </a:spcBef>
              <a:buClr>
                <a:srgbClr val="F3951C"/>
              </a:buClr>
              <a:buFont typeface="Calibri" pitchFamily="34" charset="0"/>
              <a:buChar char="•"/>
              <a:tabLst>
                <a:tab pos="1879600" algn="l"/>
              </a:tabLst>
              <a:defRPr sz="2000" kern="120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defRPr/>
            </a:pPr>
            <a:r>
              <a:rPr lang="ru-RU" sz="2000" dirty="0"/>
              <a:t>Эффективное 3D-обнаружение молний ОБЛАКО-ОБЛАКО предоставляет следующую информацию: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0" dirty="0"/>
              <a:t>Жизненный цикл грозовых ячеек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0" dirty="0"/>
              <a:t>Развитие грозовых ячеек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0" dirty="0"/>
              <a:t>Суровая погода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0" dirty="0"/>
              <a:t>Вероятность возникновения</a:t>
            </a:r>
            <a:endParaRPr lang="en-US" sz="2000" b="0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0" dirty="0"/>
              <a:t>града</a:t>
            </a:r>
            <a:endParaRPr lang="en-US" sz="2000" b="0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сильного ветра</a:t>
            </a:r>
            <a:endParaRPr lang="en-US" sz="2000" b="0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сильных осадков</a:t>
            </a:r>
            <a:endParaRPr lang="en-US" sz="2000" b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FAC835DD-1956-4F4D-A773-85A5E3EB1A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06" y="1600190"/>
            <a:ext cx="4292556" cy="2865281"/>
          </a:xfrm>
          <a:prstGeom prst="rect">
            <a:avLst/>
          </a:prstGeom>
        </p:spPr>
      </p:pic>
      <p:pic>
        <p:nvPicPr>
          <p:cNvPr id="12" name="Picture 1027">
            <a:extLst>
              <a:ext uri="{FF2B5EF4-FFF2-40B4-BE49-F238E27FC236}">
                <a16:creationId xmlns:a16="http://schemas.microsoft.com/office/drawing/2014/main" xmlns="" id="{1D6D6D5D-9542-F144-978E-FD52AE281C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2606" t="6408" r="2603" b="7386"/>
          <a:stretch>
            <a:fillRect/>
          </a:stretch>
        </p:blipFill>
        <p:spPr bwMode="auto">
          <a:xfrm>
            <a:off x="4499206" y="4892592"/>
            <a:ext cx="2853980" cy="195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:\Blitz\Lit\Springer\Betz\Fig-final\Fig19-severe3D.tif">
            <a:extLst>
              <a:ext uri="{FF2B5EF4-FFF2-40B4-BE49-F238E27FC236}">
                <a16:creationId xmlns:a16="http://schemas.microsoft.com/office/drawing/2014/main" xmlns="" id="{E65CAE35-AA05-8E4E-9C4F-24FA3C7C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9479" r="10121" b="12879"/>
          <a:stretch>
            <a:fillRect/>
          </a:stretch>
        </p:blipFill>
        <p:spPr bwMode="auto">
          <a:xfrm>
            <a:off x="7634508" y="4892591"/>
            <a:ext cx="2853980" cy="195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D252CC4F-A678-EB49-B701-C77FBC468E5F}"/>
              </a:ext>
            </a:extLst>
          </p:cNvPr>
          <p:cNvSpPr txBox="1"/>
          <p:nvPr/>
        </p:nvSpPr>
        <p:spPr>
          <a:xfrm>
            <a:off x="4389721" y="4610460"/>
            <a:ext cx="3174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3951C"/>
                </a:solidFill>
              </a:rPr>
              <a:t>Умеренный шторм</a:t>
            </a:r>
            <a:endParaRPr lang="en-US" sz="1600" b="1" dirty="0">
              <a:solidFill>
                <a:srgbClr val="F3951C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63FEFE1F-510B-634E-B0DF-E603F142428B}"/>
              </a:ext>
            </a:extLst>
          </p:cNvPr>
          <p:cNvSpPr txBox="1"/>
          <p:nvPr/>
        </p:nvSpPr>
        <p:spPr>
          <a:xfrm>
            <a:off x="7464152" y="4602614"/>
            <a:ext cx="3174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3951C"/>
                </a:solidFill>
              </a:rPr>
              <a:t>Сильный шторм</a:t>
            </a:r>
            <a:endParaRPr lang="en-US" sz="1600" b="1" dirty="0">
              <a:solidFill>
                <a:srgbClr val="F3951C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CBE7E30-92F5-49D6-BBF4-D8E93226DB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12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56075" y="-7433"/>
            <a:ext cx="6240694" cy="1080120"/>
          </a:xfrm>
        </p:spPr>
        <p:txBody>
          <a:bodyPr/>
          <a:lstStyle/>
          <a:p>
            <a:pPr algn="ctr"/>
            <a:r>
              <a:rPr lang="ru-RU" dirty="0"/>
              <a:t>Рентабельность: </a:t>
            </a:r>
            <a:br>
              <a:rPr lang="ru-RU" dirty="0"/>
            </a:br>
            <a:r>
              <a:rPr lang="ru-RU" b="0" dirty="0"/>
              <a:t>Настройка и эксплуатация сети</a:t>
            </a:r>
            <a:endParaRPr lang="en-US" b="0" dirty="0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xmlns="" id="{2BEF3B7F-5C55-8B47-9354-A6CAA73D1D94}"/>
              </a:ext>
            </a:extLst>
          </p:cNvPr>
          <p:cNvCxnSpPr>
            <a:cxnSpLocks/>
          </p:cNvCxnSpPr>
          <p:nvPr/>
        </p:nvCxnSpPr>
        <p:spPr>
          <a:xfrm>
            <a:off x="1168577" y="4024228"/>
            <a:ext cx="4279351" cy="52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1558ED0C-54ED-F84E-BA36-44AF5DA1503F}"/>
              </a:ext>
            </a:extLst>
          </p:cNvPr>
          <p:cNvSpPr txBox="1"/>
          <p:nvPr/>
        </p:nvSpPr>
        <p:spPr>
          <a:xfrm>
            <a:off x="1561313" y="3630294"/>
            <a:ext cx="3753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150 - 300 </a:t>
            </a:r>
            <a:r>
              <a:rPr lang="ru-RU" sz="2800" dirty="0"/>
              <a:t>километров</a:t>
            </a:r>
            <a:endParaRPr lang="en-US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E92B8DDC-28D5-9549-92A8-218E12268001}"/>
              </a:ext>
            </a:extLst>
          </p:cNvPr>
          <p:cNvSpPr txBox="1"/>
          <p:nvPr/>
        </p:nvSpPr>
        <p:spPr>
          <a:xfrm>
            <a:off x="246049" y="1326629"/>
            <a:ext cx="106744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6"/>
                </a:solidFill>
              </a:rPr>
              <a:t>Легко покрывает большие площади территорий с небольшим количеством датчиков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913D6523-D83D-CC4A-9769-7B3F46DCB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7" y="2338781"/>
            <a:ext cx="792088" cy="207161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4C0C92E2-E1B7-CE4F-B3AA-53B4785F9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81" y="2356084"/>
            <a:ext cx="792088" cy="2071615"/>
          </a:xfrm>
          <a:prstGeom prst="rect">
            <a:avLst/>
          </a:prstGeom>
        </p:spPr>
      </p:pic>
      <p:sp>
        <p:nvSpPr>
          <p:cNvPr id="16" name="Inhaltsplatzhalter 3">
            <a:extLst>
              <a:ext uri="{FF2B5EF4-FFF2-40B4-BE49-F238E27FC236}">
                <a16:creationId xmlns:a16="http://schemas.microsoft.com/office/drawing/2014/main" xmlns="" id="{952F5860-D3AF-7149-A135-A9DB8DEBB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73" y="5312846"/>
            <a:ext cx="9937947" cy="1120521"/>
          </a:xfrm>
        </p:spPr>
        <p:txBody>
          <a:bodyPr>
            <a:normAutofit/>
          </a:bodyPr>
          <a:lstStyle/>
          <a:p>
            <a:pPr marL="371475" indent="-285750">
              <a:lnSpc>
                <a:spcPts val="15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b="0" dirty="0"/>
              <a:t>Датчики LINET не нуждаются в плановом обслуживании или дальнейшей калибровке</a:t>
            </a:r>
          </a:p>
          <a:p>
            <a:pPr marL="371475" indent="-285750">
              <a:lnSpc>
                <a:spcPts val="15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b="0" dirty="0"/>
              <a:t>Легкая замена запчастей</a:t>
            </a:r>
          </a:p>
          <a:p>
            <a:pPr marL="371475" indent="-285750">
              <a:lnSpc>
                <a:spcPts val="15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b="0" dirty="0"/>
              <a:t>Стандартная серверная архитектура на базе ОС Linux</a:t>
            </a:r>
            <a:endParaRPr lang="en-US" sz="1800" b="0" dirty="0"/>
          </a:p>
        </p:txBody>
      </p:sp>
      <p:pic>
        <p:nvPicPr>
          <p:cNvPr id="9" name="Grafik 8" descr="Sparschwein">
            <a:extLst>
              <a:ext uri="{FF2B5EF4-FFF2-40B4-BE49-F238E27FC236}">
                <a16:creationId xmlns:a16="http://schemas.microsoft.com/office/drawing/2014/main" xmlns="" id="{321054FD-7487-8E4B-973D-E239400CF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61167" y="1268760"/>
            <a:ext cx="1223465" cy="1223465"/>
          </a:xfrm>
          <a:prstGeom prst="rect">
            <a:avLst/>
          </a:prstGeom>
        </p:spPr>
      </p:pic>
      <p:pic>
        <p:nvPicPr>
          <p:cNvPr id="1026" name="Picture 2" descr="Bildergebnis für stecker icon">
            <a:extLst>
              <a:ext uri="{FF2B5EF4-FFF2-40B4-BE49-F238E27FC236}">
                <a16:creationId xmlns:a16="http://schemas.microsoft.com/office/drawing/2014/main" xmlns="" id="{70650576-8C48-B940-BB7C-A92F17181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933" y="3216170"/>
            <a:ext cx="648072" cy="54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icon internetkabel">
            <a:extLst>
              <a:ext uri="{FF2B5EF4-FFF2-40B4-BE49-F238E27FC236}">
                <a16:creationId xmlns:a16="http://schemas.microsoft.com/office/drawing/2014/main" xmlns="" id="{1D2E20AA-7183-5147-B344-AE5AC5652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9551" r="27951" b="19551"/>
          <a:stretch/>
        </p:blipFill>
        <p:spPr bwMode="auto">
          <a:xfrm>
            <a:off x="5826171" y="3858101"/>
            <a:ext cx="33893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774DEEDC-BC8B-DE41-B734-EBFAA6670CFD}"/>
              </a:ext>
            </a:extLst>
          </p:cNvPr>
          <p:cNvSpPr txBox="1"/>
          <p:nvPr/>
        </p:nvSpPr>
        <p:spPr>
          <a:xfrm>
            <a:off x="6276422" y="3159807"/>
            <a:ext cx="4712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стандартный блок питания (</a:t>
            </a:r>
            <a:r>
              <a:rPr lang="ru-RU" sz="1400" b="1" u="sng" dirty="0"/>
              <a:t>низкое электропотребление</a:t>
            </a:r>
            <a:r>
              <a:rPr lang="ru-RU" sz="1400" dirty="0"/>
              <a:t>)</a:t>
            </a:r>
            <a:endParaRPr lang="en-US" sz="14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0735AB6D-D75B-7B4B-B44B-E4995D552A85}"/>
              </a:ext>
            </a:extLst>
          </p:cNvPr>
          <p:cNvSpPr txBox="1"/>
          <p:nvPr/>
        </p:nvSpPr>
        <p:spPr>
          <a:xfrm>
            <a:off x="6269917" y="3945866"/>
            <a:ext cx="471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стандартное подключение к интернету (</a:t>
            </a:r>
            <a:r>
              <a:rPr lang="ru-RU" sz="1400" b="1" u="sng" dirty="0"/>
              <a:t>низкие скорости передачи данных</a:t>
            </a:r>
            <a:r>
              <a:rPr lang="ru-RU" sz="1400" dirty="0"/>
              <a:t>)</a:t>
            </a:r>
            <a:endParaRPr lang="en-US" sz="1400" dirty="0"/>
          </a:p>
        </p:txBody>
      </p:sp>
      <p:pic>
        <p:nvPicPr>
          <p:cNvPr id="1032" name="Picture 8" descr="Bildergebnis für icon solarpanel">
            <a:extLst>
              <a:ext uri="{FF2B5EF4-FFF2-40B4-BE49-F238E27FC236}">
                <a16:creationId xmlns:a16="http://schemas.microsoft.com/office/drawing/2014/main" xmlns="" id="{F4F29C54-6411-9244-8FB0-0E6C22AB2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8001" r="6909" b="15350"/>
          <a:stretch/>
        </p:blipFill>
        <p:spPr bwMode="auto">
          <a:xfrm>
            <a:off x="10864988" y="2924944"/>
            <a:ext cx="735063" cy="70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 descr="Ladender Akku">
            <a:extLst>
              <a:ext uri="{FF2B5EF4-FFF2-40B4-BE49-F238E27FC236}">
                <a16:creationId xmlns:a16="http://schemas.microsoft.com/office/drawing/2014/main" xmlns="" id="{7FDE0A2B-5787-F941-936D-B199F898AF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415470" y="3354368"/>
            <a:ext cx="369162" cy="369162"/>
          </a:xfrm>
          <a:prstGeom prst="rect">
            <a:avLst/>
          </a:prstGeom>
        </p:spPr>
      </p:pic>
      <p:pic>
        <p:nvPicPr>
          <p:cNvPr id="1036" name="Picture 12" descr="Bildergebnis für icon cellular router">
            <a:extLst>
              <a:ext uri="{FF2B5EF4-FFF2-40B4-BE49-F238E27FC236}">
                <a16:creationId xmlns:a16="http://schemas.microsoft.com/office/drawing/2014/main" xmlns="" id="{DF43167A-1B63-5841-BE0F-A542B1648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3789040"/>
            <a:ext cx="621431" cy="62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2AB6E7D-2A56-4570-9E8B-659358634B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2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16" grpId="0" build="p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31079" y="-54248"/>
            <a:ext cx="6567761" cy="1080120"/>
          </a:xfrm>
        </p:spPr>
        <p:txBody>
          <a:bodyPr/>
          <a:lstStyle/>
          <a:p>
            <a:pPr algn="ctr"/>
            <a:r>
              <a:rPr lang="ru-RU" dirty="0"/>
              <a:t>Лучший в своем классе: </a:t>
            </a:r>
            <a:br>
              <a:rPr lang="ru-RU" dirty="0"/>
            </a:br>
            <a:r>
              <a:rPr lang="ru-RU" b="0" dirty="0"/>
              <a:t>Отличная точность и возможности</a:t>
            </a:r>
            <a:endParaRPr lang="en-US" b="0" dirty="0"/>
          </a:p>
        </p:txBody>
      </p:sp>
      <p:pic>
        <p:nvPicPr>
          <p:cNvPr id="8" name="Grafik 7" descr="Markierung">
            <a:extLst>
              <a:ext uri="{FF2B5EF4-FFF2-40B4-BE49-F238E27FC236}">
                <a16:creationId xmlns:a16="http://schemas.microsoft.com/office/drawing/2014/main" xmlns="" id="{41A4DC9F-2B68-C94D-9468-EEA975C51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44472" y="1412776"/>
            <a:ext cx="1440160" cy="1440160"/>
          </a:xfrm>
          <a:prstGeom prst="rect">
            <a:avLst/>
          </a:prstGeom>
        </p:spPr>
      </p:pic>
      <p:pic>
        <p:nvPicPr>
          <p:cNvPr id="11" name="Grafik 10" descr="Fabrik">
            <a:extLst>
              <a:ext uri="{FF2B5EF4-FFF2-40B4-BE49-F238E27FC236}">
                <a16:creationId xmlns:a16="http://schemas.microsoft.com/office/drawing/2014/main" xmlns="" id="{0247525F-D01A-6F4A-8E0C-804A0B8A0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91344" y="2322458"/>
            <a:ext cx="2070439" cy="2070439"/>
          </a:xfrm>
          <a:prstGeom prst="rect">
            <a:avLst/>
          </a:prstGeom>
        </p:spPr>
      </p:pic>
      <p:pic>
        <p:nvPicPr>
          <p:cNvPr id="13" name="Grafik 12" descr="Blitz">
            <a:extLst>
              <a:ext uri="{FF2B5EF4-FFF2-40B4-BE49-F238E27FC236}">
                <a16:creationId xmlns:a16="http://schemas.microsoft.com/office/drawing/2014/main" xmlns="" id="{A994F819-312F-2A4A-BA69-070FD99E7E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804582" y="3137743"/>
            <a:ext cx="1084031" cy="1084031"/>
          </a:xfrm>
          <a:prstGeom prst="rect">
            <a:avLst/>
          </a:prstGeom>
        </p:spPr>
      </p:pic>
      <p:pic>
        <p:nvPicPr>
          <p:cNvPr id="14" name="Grafik 13" descr="Blitz">
            <a:extLst>
              <a:ext uri="{FF2B5EF4-FFF2-40B4-BE49-F238E27FC236}">
                <a16:creationId xmlns:a16="http://schemas.microsoft.com/office/drawing/2014/main" xmlns="" id="{CAF23D65-FDDA-3742-97B9-7E50716A1E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84141" y="3137743"/>
            <a:ext cx="1084031" cy="1084031"/>
          </a:xfrm>
          <a:prstGeom prst="rect">
            <a:avLst/>
          </a:prstGeom>
        </p:spPr>
      </p:pic>
      <p:pic>
        <p:nvPicPr>
          <p:cNvPr id="17" name="Grafik 16" descr="Blitz">
            <a:extLst>
              <a:ext uri="{FF2B5EF4-FFF2-40B4-BE49-F238E27FC236}">
                <a16:creationId xmlns:a16="http://schemas.microsoft.com/office/drawing/2014/main" xmlns="" id="{496A0F72-0A85-1E41-B2B0-0F463D3CC8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36431" y="2089422"/>
            <a:ext cx="567680" cy="567680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xmlns="" id="{2BEF3B7F-5C55-8B47-9354-A6CAA73D1D94}"/>
              </a:ext>
            </a:extLst>
          </p:cNvPr>
          <p:cNvCxnSpPr/>
          <p:nvPr/>
        </p:nvCxnSpPr>
        <p:spPr>
          <a:xfrm>
            <a:off x="2168534" y="4392211"/>
            <a:ext cx="717955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1558ED0C-54ED-F84E-BA36-44AF5DA1503F}"/>
              </a:ext>
            </a:extLst>
          </p:cNvPr>
          <p:cNvSpPr txBox="1"/>
          <p:nvPr/>
        </p:nvSpPr>
        <p:spPr>
          <a:xfrm>
            <a:off x="4769533" y="391389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250 - 4000 </a:t>
            </a:r>
            <a:r>
              <a:rPr lang="ru-RU" sz="2800" dirty="0"/>
              <a:t>м</a:t>
            </a:r>
            <a:endParaRPr lang="en-US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4AD1C6EE-506C-5D4C-9291-97F603FC2AFF}"/>
              </a:ext>
            </a:extLst>
          </p:cNvPr>
          <p:cNvSpPr txBox="1"/>
          <p:nvPr/>
        </p:nvSpPr>
        <p:spPr>
          <a:xfrm>
            <a:off x="868478" y="206084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2,5 kA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E92B8DDC-28D5-9549-92A8-218E12268001}"/>
              </a:ext>
            </a:extLst>
          </p:cNvPr>
          <p:cNvSpPr txBox="1"/>
          <p:nvPr/>
        </p:nvSpPr>
        <p:spPr>
          <a:xfrm>
            <a:off x="436431" y="4818687"/>
            <a:ext cx="114922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3951C"/>
                </a:solidFill>
              </a:rPr>
              <a:t>nowcast: </a:t>
            </a:r>
            <a:r>
              <a:rPr lang="ru-RU" sz="2800" dirty="0"/>
              <a:t>точность определения местоположения</a:t>
            </a:r>
            <a:r>
              <a:rPr lang="en-US" sz="2800" dirty="0"/>
              <a:t> = 75m</a:t>
            </a:r>
          </a:p>
          <a:p>
            <a:r>
              <a:rPr lang="en-US" sz="2800" dirty="0">
                <a:solidFill>
                  <a:srgbClr val="F3951C"/>
                </a:solidFill>
              </a:rPr>
              <a:t>nowcast: </a:t>
            </a:r>
            <a:r>
              <a:rPr lang="ru-RU" sz="2800" dirty="0"/>
              <a:t>обнаружение гроз с величиной силы тока до 2,5 кА (килоАмпер)</a:t>
            </a:r>
          </a:p>
          <a:p>
            <a:r>
              <a:rPr lang="en-US" sz="2800" dirty="0">
                <a:solidFill>
                  <a:srgbClr val="F3951C"/>
                </a:solidFill>
              </a:rPr>
              <a:t>nowcast: </a:t>
            </a:r>
            <a:r>
              <a:rPr lang="ru-RU" sz="2800" dirty="0"/>
              <a:t>3D-обнаружение, включая высоту выброса внутриоблачных гроз</a:t>
            </a:r>
            <a:endParaRPr lang="en-US" sz="2800" dirty="0"/>
          </a:p>
          <a:p>
            <a:endParaRPr lang="en-US" dirty="0"/>
          </a:p>
        </p:txBody>
      </p:sp>
      <p:pic>
        <p:nvPicPr>
          <p:cNvPr id="26" name="Grafik 25" descr="Cloud">
            <a:extLst>
              <a:ext uri="{FF2B5EF4-FFF2-40B4-BE49-F238E27FC236}">
                <a16:creationId xmlns:a16="http://schemas.microsoft.com/office/drawing/2014/main" xmlns="" id="{146F6968-573C-9C4B-944E-D7043FE99E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999656" y="955576"/>
            <a:ext cx="1897360" cy="1897360"/>
          </a:xfrm>
          <a:prstGeom prst="rect">
            <a:avLst/>
          </a:prstGeom>
        </p:spPr>
      </p:pic>
      <p:pic>
        <p:nvPicPr>
          <p:cNvPr id="24" name="Grafik 23" descr="Blitz">
            <a:extLst>
              <a:ext uri="{FF2B5EF4-FFF2-40B4-BE49-F238E27FC236}">
                <a16:creationId xmlns:a16="http://schemas.microsoft.com/office/drawing/2014/main" xmlns="" id="{0DF70762-EA07-C548-B922-5814EA850C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78559" y="1693291"/>
            <a:ext cx="880266" cy="880266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D28653B5-3C08-9F41-A1DC-4492A2AF468F}"/>
              </a:ext>
            </a:extLst>
          </p:cNvPr>
          <p:cNvSpPr txBox="1"/>
          <p:nvPr/>
        </p:nvSpPr>
        <p:spPr>
          <a:xfrm>
            <a:off x="4871862" y="1774086"/>
            <a:ext cx="3007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Высота</a:t>
            </a:r>
            <a:r>
              <a:rPr lang="en-US" sz="2800" dirty="0"/>
              <a:t>: 2,1 </a:t>
            </a:r>
            <a:r>
              <a:rPr lang="ru-RU" sz="2800" dirty="0"/>
              <a:t>км</a:t>
            </a:r>
            <a:endParaRPr lang="en-US" sz="28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xmlns="" id="{AF70BF6F-59B2-FD44-97A0-C7DBC3749B93}"/>
              </a:ext>
            </a:extLst>
          </p:cNvPr>
          <p:cNvSpPr txBox="1"/>
          <p:nvPr/>
        </p:nvSpPr>
        <p:spPr>
          <a:xfrm>
            <a:off x="9794755" y="3492259"/>
            <a:ext cx="2354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Обнаружение другими системами</a:t>
            </a:r>
            <a:endParaRPr lang="en-US" sz="20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9680B5C-D1B1-4C44-BC15-F1882C9A07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7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F18E79C0-2A42-CC49-B241-E7ED839E8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2708920"/>
            <a:ext cx="2678463" cy="31409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9682" y="-116131"/>
            <a:ext cx="6024670" cy="1080120"/>
          </a:xfrm>
        </p:spPr>
        <p:txBody>
          <a:bodyPr anchor="ctr"/>
          <a:lstStyle/>
          <a:p>
            <a:pPr algn="ctr"/>
            <a:r>
              <a:rPr lang="ru-RU" dirty="0"/>
              <a:t>Оценка точности</a:t>
            </a:r>
            <a:endParaRPr lang="en-US" dirty="0"/>
          </a:p>
        </p:txBody>
      </p:sp>
      <p:pic>
        <p:nvPicPr>
          <p:cNvPr id="8" name="Grafik 7" descr="Markierung">
            <a:extLst>
              <a:ext uri="{FF2B5EF4-FFF2-40B4-BE49-F238E27FC236}">
                <a16:creationId xmlns:a16="http://schemas.microsoft.com/office/drawing/2014/main" xmlns="" id="{41A4DC9F-2B68-C94D-9468-EEA975C51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83503" y="1392801"/>
            <a:ext cx="1440160" cy="14401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B2FA007A-04E7-034B-B979-17A8B8E0A9DE}"/>
              </a:ext>
            </a:extLst>
          </p:cNvPr>
          <p:cNvSpPr txBox="1"/>
          <p:nvPr/>
        </p:nvSpPr>
        <p:spPr>
          <a:xfrm>
            <a:off x="190501" y="1392801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3951C"/>
                </a:solidFill>
              </a:rPr>
              <a:t>Расстояние от молнии до места установки датчика</a:t>
            </a:r>
            <a:r>
              <a:rPr lang="en-US" sz="2800" dirty="0">
                <a:solidFill>
                  <a:srgbClr val="F3951C"/>
                </a:solidFill>
              </a:rPr>
              <a:t>:</a:t>
            </a:r>
            <a:endParaRPr lang="en-US" dirty="0">
              <a:solidFill>
                <a:srgbClr val="999999"/>
              </a:solidFill>
            </a:endParaRP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B976120F-12FE-8649-A945-9CFFF78F44B3}"/>
              </a:ext>
            </a:extLst>
          </p:cNvPr>
          <p:cNvGrpSpPr>
            <a:grpSpLocks/>
          </p:cNvGrpSpPr>
          <p:nvPr/>
        </p:nvGrpSpPr>
        <p:grpSpPr bwMode="auto">
          <a:xfrm>
            <a:off x="169755" y="2041618"/>
            <a:ext cx="8532227" cy="4699268"/>
            <a:chOff x="294" y="1779"/>
            <a:chExt cx="4899" cy="2510"/>
          </a:xfrm>
        </p:grpSpPr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xmlns="" id="{8CDF4FB9-C597-9B4B-A7BC-A5AEE1DABA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" y="1779"/>
              <a:ext cx="2410" cy="2510"/>
              <a:chOff x="884" y="1661"/>
              <a:chExt cx="2410" cy="2510"/>
            </a:xfrm>
          </p:grpSpPr>
          <p:pic>
            <p:nvPicPr>
              <p:cNvPr id="28" name="Picture 6" descr="Turm2">
                <a:extLst>
                  <a:ext uri="{FF2B5EF4-FFF2-40B4-BE49-F238E27FC236}">
                    <a16:creationId xmlns:a16="http://schemas.microsoft.com/office/drawing/2014/main" xmlns="" id="{0663C44F-31C2-F64A-802E-F641F66287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68" y="1661"/>
                <a:ext cx="2326" cy="2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Text Box 7">
                <a:extLst>
                  <a:ext uri="{FF2B5EF4-FFF2-40B4-BE49-F238E27FC236}">
                    <a16:creationId xmlns:a16="http://schemas.microsoft.com/office/drawing/2014/main" xmlns="" id="{2361FB4A-4703-1642-8DB7-69D1356935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" y="4008"/>
                <a:ext cx="227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ru-RU" sz="1400" dirty="0">
                    <a:latin typeface="+mj-lt"/>
                  </a:rPr>
                  <a:t>Башня в Словении</a:t>
                </a:r>
                <a:endParaRPr lang="de-DE" sz="1400" dirty="0">
                  <a:latin typeface="+mj-lt"/>
                </a:endParaRPr>
              </a:p>
            </p:txBody>
          </p:sp>
        </p:grpSp>
        <p:pic>
          <p:nvPicPr>
            <p:cNvPr id="25" name="Picture 8" descr="GB-t-korr">
              <a:extLst>
                <a:ext uri="{FF2B5EF4-FFF2-40B4-BE49-F238E27FC236}">
                  <a16:creationId xmlns:a16="http://schemas.microsoft.com/office/drawing/2014/main" xmlns="" id="{2A301473-1AF1-4944-8ABD-073E34AE6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44" y="1797"/>
              <a:ext cx="2249" cy="2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Text Box 9">
            <a:extLst>
              <a:ext uri="{FF2B5EF4-FFF2-40B4-BE49-F238E27FC236}">
                <a16:creationId xmlns:a16="http://schemas.microsoft.com/office/drawing/2014/main" xmlns="" id="{CF828143-EA6C-E041-805B-2C9DC794F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904" y="6453336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ru-RU" sz="1400" dirty="0">
                <a:latin typeface="+mj-lt"/>
              </a:rPr>
              <a:t>Башня Гайсберга</a:t>
            </a:r>
            <a:endParaRPr lang="de-DE" sz="1400" dirty="0">
              <a:latin typeface="+mj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EE1D161-387E-4905-974F-88AF4BD829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9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8506" y="-27181"/>
            <a:ext cx="5088566" cy="1080120"/>
          </a:xfrm>
        </p:spPr>
        <p:txBody>
          <a:bodyPr anchor="ctr"/>
          <a:lstStyle/>
          <a:p>
            <a:r>
              <a:rPr lang="ru-RU" dirty="0"/>
              <a:t>Оценка эффективности</a:t>
            </a:r>
            <a:endParaRPr lang="en-US" dirty="0"/>
          </a:p>
        </p:txBody>
      </p:sp>
      <p:pic>
        <p:nvPicPr>
          <p:cNvPr id="8" name="Grafik 7" descr="Markierung">
            <a:extLst>
              <a:ext uri="{FF2B5EF4-FFF2-40B4-BE49-F238E27FC236}">
                <a16:creationId xmlns:a16="http://schemas.microsoft.com/office/drawing/2014/main" xmlns="" id="{41A4DC9F-2B68-C94D-9468-EEA975C51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44472" y="1412776"/>
            <a:ext cx="1440160" cy="1440160"/>
          </a:xfrm>
          <a:prstGeom prst="rect">
            <a:avLst/>
          </a:prstGeom>
        </p:spPr>
      </p:pic>
      <p:pic>
        <p:nvPicPr>
          <p:cNvPr id="12" name="Inhaltsplatzhalter 3">
            <a:extLst>
              <a:ext uri="{FF2B5EF4-FFF2-40B4-BE49-F238E27FC236}">
                <a16:creationId xmlns:a16="http://schemas.microsoft.com/office/drawing/2014/main" xmlns="" id="{33A45768-9A4E-CE42-BAB1-3FFE17565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7" y="1412776"/>
            <a:ext cx="7388059" cy="4636007"/>
          </a:xfr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E412F20F-9A28-964F-B10C-5A8F3445339B}"/>
              </a:ext>
            </a:extLst>
          </p:cNvPr>
          <p:cNvSpPr txBox="1"/>
          <p:nvPr/>
        </p:nvSpPr>
        <p:spPr>
          <a:xfrm>
            <a:off x="7651411" y="3147934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3951C"/>
              </a:buClr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Большинство молний имеют пиковую силу тока слабее, чем 8 кА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7800" indent="-177800">
              <a:buClr>
                <a:srgbClr val="F3951C"/>
              </a:buClr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Обнаружение молний с пиковой силой тока до 2 кА на расстоянии до 180 км.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7800" indent="-177800">
              <a:buClr>
                <a:srgbClr val="F3951C"/>
              </a:buClr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Nowcast - единственное решение, способное обнаружить большинство молний с силой тока менее &lt;8 кА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31DBA6D5-4144-AA4E-A129-5F35F631F705}"/>
              </a:ext>
            </a:extLst>
          </p:cNvPr>
          <p:cNvSpPr txBox="1"/>
          <p:nvPr/>
        </p:nvSpPr>
        <p:spPr>
          <a:xfrm>
            <a:off x="407368" y="6248345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27 июля 2013 г., 15.00 - 16.00 UTC в Северной Германии, обнаружено системами LINET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xmlns="" id="{54D90299-F33E-8149-9E9D-E507A768AFD2}"/>
              </a:ext>
            </a:extLst>
          </p:cNvPr>
          <p:cNvCxnSpPr>
            <a:cxnSpLocks/>
          </p:cNvCxnSpPr>
          <p:nvPr/>
        </p:nvCxnSpPr>
        <p:spPr>
          <a:xfrm>
            <a:off x="1703512" y="2038591"/>
            <a:ext cx="0" cy="338437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6BCA15E-B95B-47F7-8134-B5E4F7D16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8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xmlns="" id="{DFDF836C-88E4-394A-A6E6-77A83B37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309" y="-34310"/>
            <a:ext cx="6168686" cy="1080120"/>
          </a:xfrm>
        </p:spPr>
        <p:txBody>
          <a:bodyPr anchor="ctr"/>
          <a:lstStyle/>
          <a:p>
            <a:pPr algn="ctr"/>
            <a:r>
              <a:rPr lang="ru-RU" dirty="0"/>
              <a:t>Примеры установки датчика: </a:t>
            </a:r>
            <a:br>
              <a:rPr lang="ru-RU" dirty="0"/>
            </a:br>
            <a:r>
              <a:rPr lang="ru-RU" b="0" dirty="0"/>
              <a:t>легко и быстро!</a:t>
            </a:r>
            <a:endParaRPr lang="en-US" b="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3D7A7823-C2FF-C247-A99A-947D2A1B4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4" b="12913"/>
          <a:stretch/>
        </p:blipFill>
        <p:spPr>
          <a:xfrm>
            <a:off x="9176538" y="1715018"/>
            <a:ext cx="2896126" cy="473831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C2368C21-1367-0649-A03A-19BCEC945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9"/>
          <a:stretch/>
        </p:blipFill>
        <p:spPr>
          <a:xfrm>
            <a:off x="6349652" y="1715018"/>
            <a:ext cx="2673082" cy="476819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673AF5C4-D505-5643-B1BC-49283990C5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"/>
          <a:stretch/>
        </p:blipFill>
        <p:spPr>
          <a:xfrm>
            <a:off x="3142701" y="1715018"/>
            <a:ext cx="3053148" cy="475252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8FA25707-293A-5246-A195-B3851E5E0A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7811" r="52397" b="27530"/>
          <a:stretch/>
        </p:blipFill>
        <p:spPr>
          <a:xfrm>
            <a:off x="315815" y="1715018"/>
            <a:ext cx="2673083" cy="47681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353A9D2-8E30-48D3-9D7F-32C34CCDCA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1">
            <a:extLst>
              <a:ext uri="{FF2B5EF4-FFF2-40B4-BE49-F238E27FC236}">
                <a16:creationId xmlns:a16="http://schemas.microsoft.com/office/drawing/2014/main" xmlns="" id="{104B1B60-1968-9F4B-A43A-307E9E3E81F5}"/>
              </a:ext>
            </a:extLst>
          </p:cNvPr>
          <p:cNvSpPr txBox="1">
            <a:spLocks/>
          </p:cNvSpPr>
          <p:nvPr/>
        </p:nvSpPr>
        <p:spPr>
          <a:xfrm>
            <a:off x="4151784" y="116632"/>
            <a:ext cx="3672408" cy="108012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b="0" dirty="0"/>
              <a:t>Результат</a:t>
            </a:r>
            <a:endParaRPr lang="en-US" b="0" dirty="0"/>
          </a:p>
        </p:txBody>
      </p:sp>
      <p:pic>
        <p:nvPicPr>
          <p:cNvPr id="7" name="Grafik 6" descr="Cloudcomputing">
            <a:extLst>
              <a:ext uri="{FF2B5EF4-FFF2-40B4-BE49-F238E27FC236}">
                <a16:creationId xmlns:a16="http://schemas.microsoft.com/office/drawing/2014/main" xmlns="" id="{384F8591-409E-5F4B-B993-D5A391132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87888" y="1848189"/>
            <a:ext cx="3528392" cy="3528392"/>
          </a:xfrm>
          <a:prstGeom prst="rect">
            <a:avLst/>
          </a:prstGeom>
        </p:spPr>
      </p:pic>
      <p:pic>
        <p:nvPicPr>
          <p:cNvPr id="9" name="Grafik 8" descr="Pfeil mit einer Linie: Kurve im Uhrzeigersinn">
            <a:extLst>
              <a:ext uri="{FF2B5EF4-FFF2-40B4-BE49-F238E27FC236}">
                <a16:creationId xmlns:a16="http://schemas.microsoft.com/office/drawing/2014/main" xmlns="" id="{21D93550-8548-D347-AFD4-8B698E66F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5705517" flipH="1">
            <a:off x="2175590" y="2749461"/>
            <a:ext cx="2051292" cy="17258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39FE6E8-C4BC-4954-84B8-654595BB11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6" y="506173"/>
            <a:ext cx="2197529" cy="100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9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95 0.00533 L -0.01471 0.00533 " pathEditMode="relative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-0.08079 C -0.0332 -0.06204 -0.03164 -0.07106 -0.0349 -0.0537 L -0.03594 -0.04768 C -0.03568 -0.03843 -0.03568 -0.0294 -0.0349 -0.02037 C -0.03346 -0.00486 -0.03307 -0.01204 -0.03021 -0.00185 C -0.02956 0.00023 -0.02969 0.00278 -0.02891 0.00463 C -0.02682 0.01042 -0.02122 0.01574 -0.01849 0.01898 C -0.01719 0.02037 -0.01628 0.02245 -0.01484 0.02315 L -0.00443 0.02963 L -0.00078 0.03148 C 0.00026 0.03218 0.00143 0.0338 0.0026 0.0338 L 0.01914 0.0338 " pathEditMode="relative" ptsTypes="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1704" y="20568"/>
            <a:ext cx="5880654" cy="1080120"/>
          </a:xfrm>
        </p:spPr>
        <p:txBody>
          <a:bodyPr anchor="ctr"/>
          <a:lstStyle/>
          <a:p>
            <a:pPr algn="ctr"/>
            <a:r>
              <a:rPr lang="ru-RU" dirty="0"/>
              <a:t>От датчика к применению: </a:t>
            </a:r>
            <a:r>
              <a:rPr lang="ru-RU" b="0" dirty="0"/>
              <a:t>возможности</a:t>
            </a:r>
            <a:endParaRPr lang="en-US" b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913D6523-D83D-CC4A-9769-7B3F46DCB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62" y="3815837"/>
            <a:ext cx="381479" cy="99771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4C0C92E2-E1B7-CE4F-B3AA-53B4785F9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08" y="3491860"/>
            <a:ext cx="369852" cy="96730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280AABFD-0193-7B4C-99C4-C521CA8BB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98" y="2996952"/>
            <a:ext cx="351055" cy="918143"/>
          </a:xfrm>
          <a:prstGeom prst="rect">
            <a:avLst/>
          </a:prstGeom>
        </p:spPr>
      </p:pic>
      <p:pic>
        <p:nvPicPr>
          <p:cNvPr id="5" name="Grafik 4" descr="Server">
            <a:extLst>
              <a:ext uri="{FF2B5EF4-FFF2-40B4-BE49-F238E27FC236}">
                <a16:creationId xmlns:a16="http://schemas.microsoft.com/office/drawing/2014/main" xmlns="" id="{A27EB702-1DEE-2F40-8D0E-5E3952C41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07768" y="3152920"/>
            <a:ext cx="1937983" cy="1937983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xmlns="" id="{D2468015-88F5-A744-8F6F-99C3FE009EC9}"/>
              </a:ext>
            </a:extLst>
          </p:cNvPr>
          <p:cNvCxnSpPr>
            <a:cxnSpLocks/>
          </p:cNvCxnSpPr>
          <p:nvPr/>
        </p:nvCxnSpPr>
        <p:spPr>
          <a:xfrm>
            <a:off x="960919" y="4802166"/>
            <a:ext cx="3193516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xmlns="" id="{C1FD8B3A-69C6-6343-95D9-4DB58CCD1F39}"/>
              </a:ext>
            </a:extLst>
          </p:cNvPr>
          <p:cNvCxnSpPr>
            <a:cxnSpLocks/>
          </p:cNvCxnSpPr>
          <p:nvPr/>
        </p:nvCxnSpPr>
        <p:spPr>
          <a:xfrm>
            <a:off x="2167071" y="3921339"/>
            <a:ext cx="1987364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xmlns="" id="{6C4D263F-644C-E240-BF36-36425FF3DE17}"/>
              </a:ext>
            </a:extLst>
          </p:cNvPr>
          <p:cNvCxnSpPr>
            <a:cxnSpLocks/>
          </p:cNvCxnSpPr>
          <p:nvPr/>
        </p:nvCxnSpPr>
        <p:spPr>
          <a:xfrm>
            <a:off x="1559496" y="4441406"/>
            <a:ext cx="2594939" cy="1775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xmlns="" id="{6E6F67DC-9BAD-9E48-A164-7C8BB846117E}"/>
              </a:ext>
            </a:extLst>
          </p:cNvPr>
          <p:cNvCxnSpPr>
            <a:cxnSpLocks/>
          </p:cNvCxnSpPr>
          <p:nvPr/>
        </p:nvCxnSpPr>
        <p:spPr>
          <a:xfrm>
            <a:off x="5793854" y="3456346"/>
            <a:ext cx="2264597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xmlns="" id="{FED104DA-284D-904F-877B-6FDC843E979B}"/>
              </a:ext>
            </a:extLst>
          </p:cNvPr>
          <p:cNvCxnSpPr>
            <a:cxnSpLocks/>
          </p:cNvCxnSpPr>
          <p:nvPr/>
        </p:nvCxnSpPr>
        <p:spPr>
          <a:xfrm>
            <a:off x="5793854" y="4121911"/>
            <a:ext cx="2264597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7" name="Grafik 26" descr="Smartphone">
            <a:extLst>
              <a:ext uri="{FF2B5EF4-FFF2-40B4-BE49-F238E27FC236}">
                <a16:creationId xmlns:a16="http://schemas.microsoft.com/office/drawing/2014/main" xmlns="" id="{6B3B55BE-80CD-C041-B9ED-19A274C980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88128" y="3855128"/>
            <a:ext cx="581984" cy="581984"/>
          </a:xfrm>
          <a:prstGeom prst="rect">
            <a:avLst/>
          </a:prstGeom>
        </p:spPr>
      </p:pic>
      <p:pic>
        <p:nvPicPr>
          <p:cNvPr id="29" name="Grafik 28" descr="Computer">
            <a:extLst>
              <a:ext uri="{FF2B5EF4-FFF2-40B4-BE49-F238E27FC236}">
                <a16:creationId xmlns:a16="http://schemas.microsoft.com/office/drawing/2014/main" xmlns="" id="{6CA36F96-F51D-9747-AE08-CA7367BAA9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87341" y="2983055"/>
            <a:ext cx="830328" cy="830328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xmlns="" id="{C922E380-D667-4C45-952C-F9657B9E8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06" y="1945458"/>
            <a:ext cx="351055" cy="91814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xmlns="" id="{A3A291B1-A1B1-AC42-B0D9-BBAD883F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74" y="1539755"/>
            <a:ext cx="351055" cy="918143"/>
          </a:xfrm>
          <a:prstGeom prst="rect">
            <a:avLst/>
          </a:prstGeom>
        </p:spPr>
      </p:pic>
      <p:cxnSp>
        <p:nvCxnSpPr>
          <p:cNvPr id="35" name="Gewinkelte Verbindung 34">
            <a:extLst>
              <a:ext uri="{FF2B5EF4-FFF2-40B4-BE49-F238E27FC236}">
                <a16:creationId xmlns:a16="http://schemas.microsoft.com/office/drawing/2014/main" xmlns="" id="{2FD068CB-A8E2-D04D-B638-9EF25F9D769E}"/>
              </a:ext>
            </a:extLst>
          </p:cNvPr>
          <p:cNvCxnSpPr>
            <a:cxnSpLocks/>
          </p:cNvCxnSpPr>
          <p:nvPr/>
        </p:nvCxnSpPr>
        <p:spPr>
          <a:xfrm>
            <a:off x="2167071" y="2437796"/>
            <a:ext cx="1987364" cy="991204"/>
          </a:xfrm>
          <a:prstGeom prst="bentConnector3">
            <a:avLst/>
          </a:prstGeom>
          <a:ln w="31750">
            <a:solidFill>
              <a:srgbClr val="F3951C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Gewinkelte Verbindung 37">
            <a:extLst>
              <a:ext uri="{FF2B5EF4-FFF2-40B4-BE49-F238E27FC236}">
                <a16:creationId xmlns:a16="http://schemas.microsoft.com/office/drawing/2014/main" xmlns="" id="{A854C035-7574-2749-A885-0F5E3CE1FE55}"/>
              </a:ext>
            </a:extLst>
          </p:cNvPr>
          <p:cNvCxnSpPr>
            <a:cxnSpLocks/>
          </p:cNvCxnSpPr>
          <p:nvPr/>
        </p:nvCxnSpPr>
        <p:spPr>
          <a:xfrm>
            <a:off x="1164360" y="2845998"/>
            <a:ext cx="2990075" cy="1306672"/>
          </a:xfrm>
          <a:prstGeom prst="bentConnector3">
            <a:avLst/>
          </a:prstGeom>
          <a:ln w="317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Gewinkelte Verbindung 51">
            <a:extLst>
              <a:ext uri="{FF2B5EF4-FFF2-40B4-BE49-F238E27FC236}">
                <a16:creationId xmlns:a16="http://schemas.microsoft.com/office/drawing/2014/main" xmlns="" id="{FE583059-0748-1B48-94E7-3EC0CBE04E50}"/>
              </a:ext>
            </a:extLst>
          </p:cNvPr>
          <p:cNvCxnSpPr>
            <a:cxnSpLocks/>
          </p:cNvCxnSpPr>
          <p:nvPr/>
        </p:nvCxnSpPr>
        <p:spPr>
          <a:xfrm flipV="1">
            <a:off x="5793854" y="2610030"/>
            <a:ext cx="2264597" cy="1179099"/>
          </a:xfrm>
          <a:prstGeom prst="bentConnector3">
            <a:avLst/>
          </a:prstGeom>
          <a:ln w="317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5" name="Grafik 54" descr="E-Mail">
            <a:extLst>
              <a:ext uri="{FF2B5EF4-FFF2-40B4-BE49-F238E27FC236}">
                <a16:creationId xmlns:a16="http://schemas.microsoft.com/office/drawing/2014/main" xmlns="" id="{D64212A8-20DA-0A4B-8907-535D648A35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187341" y="2237095"/>
            <a:ext cx="581984" cy="581984"/>
          </a:xfrm>
          <a:prstGeom prst="rect">
            <a:avLst/>
          </a:prstGeom>
        </p:spPr>
      </p:pic>
      <p:pic>
        <p:nvPicPr>
          <p:cNvPr id="62" name="Grafik 61" descr="Glühbirne und Zahnrad">
            <a:extLst>
              <a:ext uri="{FF2B5EF4-FFF2-40B4-BE49-F238E27FC236}">
                <a16:creationId xmlns:a16="http://schemas.microsoft.com/office/drawing/2014/main" xmlns="" id="{622C5A9B-A960-E243-8112-63CB8AB108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519444" y="1459631"/>
            <a:ext cx="1121171" cy="1121171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6AAB8324-63DA-B741-ADE5-42E8C8EAC20C}"/>
              </a:ext>
            </a:extLst>
          </p:cNvPr>
          <p:cNvGrpSpPr/>
          <p:nvPr/>
        </p:nvGrpSpPr>
        <p:grpSpPr>
          <a:xfrm>
            <a:off x="5789171" y="4281936"/>
            <a:ext cx="5655335" cy="1597669"/>
            <a:chOff x="5789171" y="4281936"/>
            <a:chExt cx="5655335" cy="1597669"/>
          </a:xfrm>
        </p:grpSpPr>
        <p:pic>
          <p:nvPicPr>
            <p:cNvPr id="25" name="Grafik 24" descr="Lautstärke">
              <a:extLst>
                <a:ext uri="{FF2B5EF4-FFF2-40B4-BE49-F238E27FC236}">
                  <a16:creationId xmlns:a16="http://schemas.microsoft.com/office/drawing/2014/main" xmlns="" id="{5A0A3383-9D01-2949-A48F-0E14DEA73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9635366" y="4281936"/>
              <a:ext cx="883728" cy="883728"/>
            </a:xfrm>
            <a:prstGeom prst="rect">
              <a:avLst/>
            </a:prstGeom>
          </p:spPr>
        </p:pic>
        <p:pic>
          <p:nvPicPr>
            <p:cNvPr id="57" name="Grafik 56" descr="Martinshorn">
              <a:extLst>
                <a:ext uri="{FF2B5EF4-FFF2-40B4-BE49-F238E27FC236}">
                  <a16:creationId xmlns:a16="http://schemas.microsoft.com/office/drawing/2014/main" xmlns="" id="{63EBE73C-14C8-7542-8F83-089ABBA5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0656539" y="4329816"/>
              <a:ext cx="787967" cy="787967"/>
            </a:xfrm>
            <a:prstGeom prst="rect">
              <a:avLst/>
            </a:prstGeom>
          </p:spPr>
        </p:pic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xmlns="" id="{0370D55B-8E4F-FD43-B81F-C6B0AE6269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6842" y="5165664"/>
              <a:ext cx="565263" cy="3476"/>
            </a:xfrm>
            <a:prstGeom prst="straightConnector1">
              <a:avLst/>
            </a:prstGeom>
            <a:ln w="31750"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4" name="Gewinkelte Verbindung 73">
              <a:extLst>
                <a:ext uri="{FF2B5EF4-FFF2-40B4-BE49-F238E27FC236}">
                  <a16:creationId xmlns:a16="http://schemas.microsoft.com/office/drawing/2014/main" xmlns="" id="{38E8C927-65BC-3E4B-83F7-79D35FEAC713}"/>
                </a:ext>
              </a:extLst>
            </p:cNvPr>
            <p:cNvCxnSpPr>
              <a:cxnSpLocks/>
            </p:cNvCxnSpPr>
            <p:nvPr/>
          </p:nvCxnSpPr>
          <p:spPr>
            <a:xfrm>
              <a:off x="5789171" y="4470728"/>
              <a:ext cx="787290" cy="694936"/>
            </a:xfrm>
            <a:prstGeom prst="bentConnector3">
              <a:avLst>
                <a:gd name="adj1" fmla="val 50000"/>
              </a:avLst>
            </a:prstGeom>
            <a:ln w="34925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88" name="Grafik 87" descr="Smartphone">
              <a:extLst>
                <a:ext uri="{FF2B5EF4-FFF2-40B4-BE49-F238E27FC236}">
                  <a16:creationId xmlns:a16="http://schemas.microsoft.com/office/drawing/2014/main" xmlns="" id="{10E36025-0ECA-6246-A993-2BA839EF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9569913" y="5208276"/>
              <a:ext cx="671329" cy="671329"/>
            </a:xfrm>
            <a:prstGeom prst="rect">
              <a:avLst/>
            </a:prstGeom>
          </p:spPr>
        </p:pic>
        <p:pic>
          <p:nvPicPr>
            <p:cNvPr id="89" name="Grafik 88" descr="E-Mail">
              <a:extLst>
                <a:ext uri="{FF2B5EF4-FFF2-40B4-BE49-F238E27FC236}">
                  <a16:creationId xmlns:a16="http://schemas.microsoft.com/office/drawing/2014/main" xmlns="" id="{D3B84D3D-D6B2-8543-9D20-04FE028AE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10759530" y="5297621"/>
              <a:ext cx="581984" cy="581984"/>
            </a:xfrm>
            <a:prstGeom prst="rect">
              <a:avLst/>
            </a:pr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E649EA2A-4846-7E4C-9FEC-C70CAC1CB7C1}"/>
                </a:ext>
              </a:extLst>
            </p:cNvPr>
            <p:cNvSpPr/>
            <p:nvPr/>
          </p:nvSpPr>
          <p:spPr>
            <a:xfrm>
              <a:off x="6735043" y="4797152"/>
              <a:ext cx="2025253" cy="10824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Программное обеспечение сторонних производителей</a:t>
              </a:r>
              <a:endParaRPr lang="en-US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F0AF594-483D-45D1-9C21-7E601FA92CF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3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501" y="116632"/>
            <a:ext cx="10009955" cy="1080120"/>
          </a:xfrm>
        </p:spPr>
        <p:txBody>
          <a:bodyPr/>
          <a:lstStyle/>
          <a:p>
            <a:r>
              <a:rPr lang="de-DE" dirty="0"/>
              <a:t>For </a:t>
            </a:r>
            <a:r>
              <a:rPr lang="de-DE" dirty="0" err="1"/>
              <a:t>You</a:t>
            </a:r>
            <a:r>
              <a:rPr lang="de-DE" dirty="0"/>
              <a:t>: </a:t>
            </a:r>
            <a:r>
              <a:rPr lang="de-DE" b="0" dirty="0" err="1"/>
              <a:t>Highly</a:t>
            </a:r>
            <a:r>
              <a:rPr lang="de-DE" b="0" dirty="0"/>
              <a:t> </a:t>
            </a:r>
            <a:r>
              <a:rPr lang="de-DE" b="0" dirty="0" err="1"/>
              <a:t>sofisticated</a:t>
            </a:r>
            <a:r>
              <a:rPr lang="de-DE" b="0" dirty="0"/>
              <a:t> </a:t>
            </a:r>
            <a:r>
              <a:rPr lang="de-DE" b="0" dirty="0" err="1"/>
              <a:t>data</a:t>
            </a:r>
            <a:r>
              <a:rPr lang="de-DE" b="0" dirty="0"/>
              <a:t>, </a:t>
            </a:r>
            <a:r>
              <a:rPr lang="de-DE" b="0" dirty="0" err="1"/>
              <a:t>Cell</a:t>
            </a:r>
            <a:r>
              <a:rPr lang="de-DE" b="0" dirty="0"/>
              <a:t>-Tracking </a:t>
            </a:r>
            <a:r>
              <a:rPr lang="de-DE" b="0" dirty="0" err="1"/>
              <a:t>and</a:t>
            </a:r>
            <a:r>
              <a:rPr lang="de-DE" b="0" dirty="0"/>
              <a:t> </a:t>
            </a:r>
            <a:r>
              <a:rPr lang="de-DE" b="0" dirty="0" err="1"/>
              <a:t>pre-warnings</a:t>
            </a:r>
            <a:endParaRPr lang="en-US" b="0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xmlns="" id="{48A3CFBA-8003-7B45-86B7-D4ABAE62B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0" y="2756768"/>
            <a:ext cx="7731546" cy="3960192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56934C57-1D8C-3F42-852A-BE5E3BEA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00"/>
          <a:stretch/>
        </p:blipFill>
        <p:spPr>
          <a:xfrm>
            <a:off x="4521638" y="1509695"/>
            <a:ext cx="5752884" cy="4268115"/>
          </a:xfrm>
          <a:prstGeom prst="rect">
            <a:avLst/>
          </a:prstGeom>
        </p:spPr>
      </p:pic>
      <p:pic>
        <p:nvPicPr>
          <p:cNvPr id="15" name="Grafik 14" descr="Zahnräder">
            <a:extLst>
              <a:ext uri="{FF2B5EF4-FFF2-40B4-BE49-F238E27FC236}">
                <a16:creationId xmlns:a16="http://schemas.microsoft.com/office/drawing/2014/main" xmlns="" id="{7A62B407-3CF1-A64A-BF9A-204245314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16480" y="1484784"/>
            <a:ext cx="1291952" cy="1291952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65DE97F4-7F49-4940-8BA9-9C357341460D}"/>
              </a:ext>
            </a:extLst>
          </p:cNvPr>
          <p:cNvGrpSpPr/>
          <p:nvPr/>
        </p:nvGrpSpPr>
        <p:grpSpPr>
          <a:xfrm>
            <a:off x="8463530" y="3064768"/>
            <a:ext cx="2387600" cy="2428629"/>
            <a:chOff x="8328248" y="3861048"/>
            <a:chExt cx="2387600" cy="242862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xmlns="" id="{5795293A-2026-5B45-97A8-8E1EEF1C2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2" b="10487"/>
            <a:stretch/>
          </p:blipFill>
          <p:spPr>
            <a:xfrm>
              <a:off x="8328248" y="3861048"/>
              <a:ext cx="2387600" cy="2428629"/>
            </a:xfrm>
            <a:prstGeom prst="rect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xmlns="" id="{63BD1419-D060-594B-B98B-2BACC3EA5A6B}"/>
                </a:ext>
              </a:extLst>
            </p:cNvPr>
            <p:cNvSpPr/>
            <p:nvPr/>
          </p:nvSpPr>
          <p:spPr>
            <a:xfrm>
              <a:off x="8400256" y="4823334"/>
              <a:ext cx="2160240" cy="38622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xmlns="" id="{7F816B92-0EE2-6548-B086-A320C3BE424E}"/>
                </a:ext>
              </a:extLst>
            </p:cNvPr>
            <p:cNvSpPr txBox="1"/>
            <p:nvPr/>
          </p:nvSpPr>
          <p:spPr>
            <a:xfrm>
              <a:off x="8328248" y="4653136"/>
              <a:ext cx="2376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Active Thunderstorm-Alert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for Area 12</a:t>
              </a:r>
            </a:p>
          </p:txBody>
        </p:sp>
      </p:grp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BC7ADB81-0FEC-0649-8272-53C7710E45A5}"/>
              </a:ext>
            </a:extLst>
          </p:cNvPr>
          <p:cNvSpPr/>
          <p:nvPr/>
        </p:nvSpPr>
        <p:spPr>
          <a:xfrm>
            <a:off x="0" y="-171400"/>
            <a:ext cx="12192000" cy="1368152"/>
          </a:xfrm>
          <a:prstGeom prst="roundRect">
            <a:avLst>
              <a:gd name="adj" fmla="val 0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Titelplatzhalter 1">
            <a:extLst>
              <a:ext uri="{FF2B5EF4-FFF2-40B4-BE49-F238E27FC236}">
                <a16:creationId xmlns:a16="http://schemas.microsoft.com/office/drawing/2014/main" xmlns="" id="{0BA78508-FD3E-714B-85FE-3BAF04FACC21}"/>
              </a:ext>
            </a:extLst>
          </p:cNvPr>
          <p:cNvSpPr txBox="1">
            <a:spLocks/>
          </p:cNvSpPr>
          <p:nvPr/>
        </p:nvSpPr>
        <p:spPr>
          <a:xfrm>
            <a:off x="2856933" y="25917"/>
            <a:ext cx="6600734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dirty="0"/>
              <a:t>Инструменты: </a:t>
            </a:r>
          </a:p>
          <a:p>
            <a:pPr algn="ctr"/>
            <a:r>
              <a:rPr lang="ru-RU" b="0" dirty="0"/>
              <a:t>сложные сервисы визуализации и данных</a:t>
            </a:r>
            <a:endParaRPr lang="de-DE" b="0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5E87AB1E-D00F-4C45-A5C8-1149E08007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xmlns="" id="{DEB34EA3-361C-C444-B12C-B9A4EE57EFB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C63DF82-5A37-4544-BA36-02AD1BADE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53AEEBFB-B314-C64A-AEDC-0685A4ADBA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264D406B-52D2-1548-AF7D-D96B72E08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65BE550-07F8-C14A-A8E8-C2AA0ED7A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8D86B59D-E435-8740-94B1-F48FAC57D8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15599D5-82C6-AD4E-9F9B-5BC2B3A9B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3AB6842C-47A2-1944-9303-B489704A79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687DE33E-0E80-A441-99E7-F7F3309A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xmlns="" id="{56B11B5C-EC7B-F14E-9AA1-EA0294EF8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xmlns="" id="{924433C4-CE9F-744F-B5EB-E8F25A2C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xmlns="" id="{76A416CE-92BD-E143-A5FE-316A3E77E2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DE9AB5A8-79DF-1445-8A3B-7D6492686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54C9174C-AC62-E94A-BFDC-D4753A3B7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208943DD-82AF-1C42-87F3-D48C2696D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3362175A-AA9F-B043-B1F4-299D93009E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xmlns="" id="{F28A7909-A2FC-F546-B8B7-DC0F83C42E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xmlns="" id="{5E22639C-FFEA-9845-95F7-83B941D207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xmlns="" id="{7E3BFF4C-CC6F-F744-9198-EDFD780F3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xmlns="" id="{E4C0FC88-F698-174A-9664-8972E40B68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xmlns="" id="{B7DEFB30-A8EA-D24B-B7B0-B60507A0E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xmlns="" id="{136D31E4-0DAD-6C46-AA11-0337A116E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xmlns="" id="{977544DE-218F-7D40-94B7-4957E76F2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xmlns="" id="{7CE796A2-C030-544E-BB63-CDCB2A28D3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xmlns="" id="{CFC73D01-4217-2F47-B34C-DA590BBE6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xmlns="" id="{93C6E083-1CA9-704A-B427-875B05EE1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0A738156-E515-9A45-84FE-A6C9AC2F96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xmlns="" id="{95070869-53C8-E440-B14F-EC314A5970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DFE21040-6D27-6A41-8B40-0E6A91486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xmlns="" id="{F980C195-190F-8E45-A3FA-73C4580B56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54F90CA0-1C5E-3442-BD5D-8D57B928B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xmlns="" id="{2DE24C21-690A-564B-9ECF-A0D2B478D512}"/>
              </a:ext>
            </a:extLst>
          </p:cNvPr>
          <p:cNvSpPr txBox="1"/>
          <p:nvPr/>
        </p:nvSpPr>
        <p:spPr>
          <a:xfrm>
            <a:off x="239837" y="143259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3951C"/>
              </a:buClr>
              <a:tabLst>
                <a:tab pos="177800" algn="l"/>
              </a:tabLs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Веб приложение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LINET view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C8261F49-1E89-4AAD-BB17-4FF2647868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501" y="116632"/>
            <a:ext cx="10009955" cy="1080120"/>
          </a:xfrm>
        </p:spPr>
        <p:txBody>
          <a:bodyPr/>
          <a:lstStyle/>
          <a:p>
            <a:r>
              <a:rPr lang="de-DE" dirty="0"/>
              <a:t>For </a:t>
            </a:r>
            <a:r>
              <a:rPr lang="de-DE" dirty="0" err="1"/>
              <a:t>You</a:t>
            </a:r>
            <a:r>
              <a:rPr lang="de-DE" dirty="0"/>
              <a:t>: </a:t>
            </a:r>
            <a:r>
              <a:rPr lang="de-DE" b="0" dirty="0" err="1"/>
              <a:t>Highly</a:t>
            </a:r>
            <a:r>
              <a:rPr lang="de-DE" b="0" dirty="0"/>
              <a:t> </a:t>
            </a:r>
            <a:r>
              <a:rPr lang="de-DE" b="0" dirty="0" err="1"/>
              <a:t>sofisticated</a:t>
            </a:r>
            <a:r>
              <a:rPr lang="de-DE" b="0" dirty="0"/>
              <a:t> </a:t>
            </a:r>
            <a:r>
              <a:rPr lang="de-DE" b="0" dirty="0" err="1"/>
              <a:t>data</a:t>
            </a:r>
            <a:r>
              <a:rPr lang="de-DE" b="0" dirty="0"/>
              <a:t>, </a:t>
            </a:r>
            <a:r>
              <a:rPr lang="de-DE" b="0" dirty="0" err="1"/>
              <a:t>Cell</a:t>
            </a:r>
            <a:r>
              <a:rPr lang="de-DE" b="0" dirty="0"/>
              <a:t>-Tracking </a:t>
            </a:r>
            <a:r>
              <a:rPr lang="de-DE" b="0" dirty="0" err="1"/>
              <a:t>and</a:t>
            </a:r>
            <a:r>
              <a:rPr lang="de-DE" b="0" dirty="0"/>
              <a:t> </a:t>
            </a:r>
            <a:r>
              <a:rPr lang="de-DE" b="0" dirty="0" err="1"/>
              <a:t>pre-warnings</a:t>
            </a:r>
            <a:endParaRPr lang="en-US" b="0" dirty="0"/>
          </a:p>
        </p:txBody>
      </p:sp>
      <p:pic>
        <p:nvPicPr>
          <p:cNvPr id="15" name="Grafik 14" descr="Zahnräder">
            <a:extLst>
              <a:ext uri="{FF2B5EF4-FFF2-40B4-BE49-F238E27FC236}">
                <a16:creationId xmlns:a16="http://schemas.microsoft.com/office/drawing/2014/main" xmlns="" id="{7A62B407-3CF1-A64A-BF9A-204245314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1484784"/>
            <a:ext cx="1291952" cy="1291952"/>
          </a:xfrm>
          <a:prstGeom prst="rect">
            <a:avLst/>
          </a:prstGeom>
        </p:spPr>
      </p:pic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BC7ADB81-0FEC-0649-8272-53C7710E45A5}"/>
              </a:ext>
            </a:extLst>
          </p:cNvPr>
          <p:cNvSpPr/>
          <p:nvPr/>
        </p:nvSpPr>
        <p:spPr>
          <a:xfrm>
            <a:off x="0" y="-171400"/>
            <a:ext cx="12192000" cy="1368152"/>
          </a:xfrm>
          <a:prstGeom prst="roundRect">
            <a:avLst>
              <a:gd name="adj" fmla="val 0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Titelplatzhalter 1">
            <a:extLst>
              <a:ext uri="{FF2B5EF4-FFF2-40B4-BE49-F238E27FC236}">
                <a16:creationId xmlns:a16="http://schemas.microsoft.com/office/drawing/2014/main" xmlns="" id="{0BA78508-FD3E-714B-85FE-3BAF04FACC21}"/>
              </a:ext>
            </a:extLst>
          </p:cNvPr>
          <p:cNvSpPr txBox="1">
            <a:spLocks/>
          </p:cNvSpPr>
          <p:nvPr/>
        </p:nvSpPr>
        <p:spPr>
          <a:xfrm>
            <a:off x="3609431" y="102542"/>
            <a:ext cx="5003630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dirty="0"/>
              <a:t>LINET view</a:t>
            </a:r>
            <a:endParaRPr lang="de-DE" b="0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5E87AB1E-D00F-4C45-A5C8-1149E08007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xmlns="" id="{DEB34EA3-361C-C444-B12C-B9A4EE57EFB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C63DF82-5A37-4544-BA36-02AD1BADE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53AEEBFB-B314-C64A-AEDC-0685A4ADBA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264D406B-52D2-1548-AF7D-D96B72E08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65BE550-07F8-C14A-A8E8-C2AA0ED7A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8D86B59D-E435-8740-94B1-F48FAC57D8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15599D5-82C6-AD4E-9F9B-5BC2B3A9B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3AB6842C-47A2-1944-9303-B489704A79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687DE33E-0E80-A441-99E7-F7F3309A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xmlns="" id="{56B11B5C-EC7B-F14E-9AA1-EA0294EF8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xmlns="" id="{924433C4-CE9F-744F-B5EB-E8F25A2C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xmlns="" id="{76A416CE-92BD-E143-A5FE-316A3E77E2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DE9AB5A8-79DF-1445-8A3B-7D6492686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54C9174C-AC62-E94A-BFDC-D4753A3B7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208943DD-82AF-1C42-87F3-D48C2696D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3362175A-AA9F-B043-B1F4-299D93009E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xmlns="" id="{F28A7909-A2FC-F546-B8B7-DC0F83C42E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xmlns="" id="{5E22639C-FFEA-9845-95F7-83B941D207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xmlns="" id="{7E3BFF4C-CC6F-F744-9198-EDFD780F3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xmlns="" id="{E4C0FC88-F698-174A-9664-8972E40B68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xmlns="" id="{B7DEFB30-A8EA-D24B-B7B0-B60507A0E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xmlns="" id="{136D31E4-0DAD-6C46-AA11-0337A116E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xmlns="" id="{977544DE-218F-7D40-94B7-4957E76F2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xmlns="" id="{7CE796A2-C030-544E-BB63-CDCB2A28D3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xmlns="" id="{CFC73D01-4217-2F47-B34C-DA590BBE6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xmlns="" id="{93C6E083-1CA9-704A-B427-875B05EE1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0A738156-E515-9A45-84FE-A6C9AC2F96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xmlns="" id="{95070869-53C8-E440-B14F-EC314A5970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DFE21040-6D27-6A41-8B40-0E6A91486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xmlns="" id="{F980C195-190F-8E45-A3FA-73C4580B56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54F90CA0-1C5E-3442-BD5D-8D57B928B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xmlns="" id="{2DE24C21-690A-564B-9ECF-A0D2B478D512}"/>
              </a:ext>
            </a:extLst>
          </p:cNvPr>
          <p:cNvSpPr txBox="1"/>
          <p:nvPr/>
        </p:nvSpPr>
        <p:spPr>
          <a:xfrm>
            <a:off x="239837" y="143259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3951C"/>
              </a:buClr>
              <a:tabLst>
                <a:tab pos="177800" algn="l"/>
              </a:tabLs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Создание «Области интереса» и «Области тревоги» в отдельных формах или из загруженного файла формы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765045E9-6C26-D24B-88B5-31CB9841C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7" y="2776736"/>
            <a:ext cx="6350000" cy="37973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26809DE7-932D-8542-8A09-D56D47F268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18" y="1366950"/>
            <a:ext cx="5147579" cy="271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65DE97F4-7F49-4940-8BA9-9C357341460D}"/>
              </a:ext>
            </a:extLst>
          </p:cNvPr>
          <p:cNvGrpSpPr/>
          <p:nvPr/>
        </p:nvGrpSpPr>
        <p:grpSpPr>
          <a:xfrm>
            <a:off x="8939390" y="3081912"/>
            <a:ext cx="2387600" cy="2428629"/>
            <a:chOff x="8328248" y="3861048"/>
            <a:chExt cx="2387600" cy="242862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xmlns="" id="{5795293A-2026-5B45-97A8-8E1EEF1C2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2" b="10487"/>
            <a:stretch/>
          </p:blipFill>
          <p:spPr>
            <a:xfrm>
              <a:off x="8328248" y="3861048"/>
              <a:ext cx="2387600" cy="2428629"/>
            </a:xfrm>
            <a:prstGeom prst="rect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xmlns="" id="{63BD1419-D060-594B-B98B-2BACC3EA5A6B}"/>
                </a:ext>
              </a:extLst>
            </p:cNvPr>
            <p:cNvSpPr/>
            <p:nvPr/>
          </p:nvSpPr>
          <p:spPr>
            <a:xfrm>
              <a:off x="8400256" y="4823334"/>
              <a:ext cx="2160240" cy="38622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xmlns="" id="{7F816B92-0EE2-6548-B086-A320C3BE424E}"/>
                </a:ext>
              </a:extLst>
            </p:cNvPr>
            <p:cNvSpPr txBox="1"/>
            <p:nvPr/>
          </p:nvSpPr>
          <p:spPr>
            <a:xfrm>
              <a:off x="8328248" y="4653136"/>
              <a:ext cx="2376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Active Thunderstorm-Alert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for Area 12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C3D8DF34-2C9D-4307-8C55-9D5B11B52C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feld 1024">
            <a:extLst>
              <a:ext uri="{FF2B5EF4-FFF2-40B4-BE49-F238E27FC236}">
                <a16:creationId xmlns:a16="http://schemas.microsoft.com/office/drawing/2014/main" xmlns="" id="{4326D496-409E-AA46-AB6F-646435782B28}"/>
              </a:ext>
            </a:extLst>
          </p:cNvPr>
          <p:cNvSpPr txBox="1"/>
          <p:nvPr/>
        </p:nvSpPr>
        <p:spPr>
          <a:xfrm>
            <a:off x="1631504" y="1857013"/>
            <a:ext cx="90730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i="1" dirty="0">
                <a:solidFill>
                  <a:schemeClr val="bg1"/>
                </a:solidFill>
              </a:rPr>
              <a:t>Мы обеспечиваем максимально надежное принятие решений по операциям и планированию, связанным с грозовой активностью, предоставляя Вам достоверные и полные данные о молниях в реальном времени. </a:t>
            </a:r>
            <a:endParaRPr lang="ru-RU" sz="3600" b="1" i="1" dirty="0">
              <a:solidFill>
                <a:schemeClr val="bg1"/>
              </a:solidFill>
            </a:endParaRPr>
          </a:p>
          <a:p>
            <a:pPr algn="just"/>
            <a:r>
              <a:rPr lang="ru-RU" sz="3600" b="1" i="1" dirty="0">
                <a:solidFill>
                  <a:schemeClr val="bg1"/>
                </a:solidFill>
              </a:rPr>
              <a:t>Сделано и спроектировано в </a:t>
            </a:r>
            <a:r>
              <a:rPr lang="ru-RU" sz="3600" b="1" i="1" dirty="0" smtClean="0">
                <a:solidFill>
                  <a:schemeClr val="bg1"/>
                </a:solidFill>
              </a:rPr>
              <a:t>Германии, совместно с ГК </a:t>
            </a:r>
            <a:r>
              <a:rPr lang="en-US" sz="3600" b="1" i="1" dirty="0" smtClean="0">
                <a:solidFill>
                  <a:schemeClr val="bg1"/>
                </a:solidFill>
              </a:rPr>
              <a:t>SKYMAX TECHNOLOGIES </a:t>
            </a:r>
            <a:r>
              <a:rPr lang="ru-RU" sz="3600" b="1" i="1" dirty="0" smtClean="0">
                <a:solidFill>
                  <a:schemeClr val="bg1"/>
                </a:solidFill>
              </a:rPr>
              <a:t>(РК)</a:t>
            </a:r>
            <a:endParaRPr lang="de-DE" sz="3600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2D7FD8-33CF-4735-8481-E5664A47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76672"/>
            <a:ext cx="2839361" cy="12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501" y="116632"/>
            <a:ext cx="10009955" cy="1080120"/>
          </a:xfrm>
        </p:spPr>
        <p:txBody>
          <a:bodyPr/>
          <a:lstStyle/>
          <a:p>
            <a:r>
              <a:rPr lang="de-DE" dirty="0"/>
              <a:t>For </a:t>
            </a:r>
            <a:r>
              <a:rPr lang="de-DE" dirty="0" err="1"/>
              <a:t>You</a:t>
            </a:r>
            <a:r>
              <a:rPr lang="de-DE" dirty="0"/>
              <a:t>: </a:t>
            </a:r>
            <a:r>
              <a:rPr lang="de-DE" b="0" dirty="0" err="1"/>
              <a:t>Highly</a:t>
            </a:r>
            <a:r>
              <a:rPr lang="de-DE" b="0" dirty="0"/>
              <a:t> </a:t>
            </a:r>
            <a:r>
              <a:rPr lang="de-DE" b="0" dirty="0" err="1"/>
              <a:t>sofisticated</a:t>
            </a:r>
            <a:r>
              <a:rPr lang="de-DE" b="0" dirty="0"/>
              <a:t> </a:t>
            </a:r>
            <a:r>
              <a:rPr lang="de-DE" b="0" dirty="0" err="1"/>
              <a:t>data</a:t>
            </a:r>
            <a:r>
              <a:rPr lang="de-DE" b="0" dirty="0"/>
              <a:t>, </a:t>
            </a:r>
            <a:r>
              <a:rPr lang="de-DE" b="0" dirty="0" err="1"/>
              <a:t>Cell</a:t>
            </a:r>
            <a:r>
              <a:rPr lang="de-DE" b="0" dirty="0"/>
              <a:t>-Tracking </a:t>
            </a:r>
            <a:r>
              <a:rPr lang="de-DE" b="0" dirty="0" err="1"/>
              <a:t>and</a:t>
            </a:r>
            <a:r>
              <a:rPr lang="de-DE" b="0" dirty="0"/>
              <a:t> </a:t>
            </a:r>
            <a:r>
              <a:rPr lang="de-DE" b="0" dirty="0" err="1"/>
              <a:t>pre-warnings</a:t>
            </a:r>
            <a:endParaRPr lang="en-US" b="0" dirty="0"/>
          </a:p>
        </p:txBody>
      </p:sp>
      <p:pic>
        <p:nvPicPr>
          <p:cNvPr id="15" name="Grafik 14" descr="Zahnräder">
            <a:extLst>
              <a:ext uri="{FF2B5EF4-FFF2-40B4-BE49-F238E27FC236}">
                <a16:creationId xmlns:a16="http://schemas.microsoft.com/office/drawing/2014/main" xmlns="" id="{7A62B407-3CF1-A64A-BF9A-204245314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1484784"/>
            <a:ext cx="1291952" cy="1291952"/>
          </a:xfrm>
          <a:prstGeom prst="rect">
            <a:avLst/>
          </a:prstGeom>
        </p:spPr>
      </p:pic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BC7ADB81-0FEC-0649-8272-53C7710E45A5}"/>
              </a:ext>
            </a:extLst>
          </p:cNvPr>
          <p:cNvSpPr/>
          <p:nvPr/>
        </p:nvSpPr>
        <p:spPr>
          <a:xfrm>
            <a:off x="0" y="-171400"/>
            <a:ext cx="12192000" cy="1368152"/>
          </a:xfrm>
          <a:prstGeom prst="roundRect">
            <a:avLst>
              <a:gd name="adj" fmla="val 0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5E87AB1E-D00F-4C45-A5C8-1149E08007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xmlns="" id="{DEB34EA3-361C-C444-B12C-B9A4EE57EFB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C63DF82-5A37-4544-BA36-02AD1BADE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53AEEBFB-B314-C64A-AEDC-0685A4ADBA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264D406B-52D2-1548-AF7D-D96B72E08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65BE550-07F8-C14A-A8E8-C2AA0ED7A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8D86B59D-E435-8740-94B1-F48FAC57D8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15599D5-82C6-AD4E-9F9B-5BC2B3A9B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3AB6842C-47A2-1944-9303-B489704A79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687DE33E-0E80-A441-99E7-F7F3309A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xmlns="" id="{56B11B5C-EC7B-F14E-9AA1-EA0294EF8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xmlns="" id="{924433C4-CE9F-744F-B5EB-E8F25A2C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xmlns="" id="{76A416CE-92BD-E143-A5FE-316A3E77E2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DE9AB5A8-79DF-1445-8A3B-7D6492686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54C9174C-AC62-E94A-BFDC-D4753A3B7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208943DD-82AF-1C42-87F3-D48C2696D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3362175A-AA9F-B043-B1F4-299D93009E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xmlns="" id="{F28A7909-A2FC-F546-B8B7-DC0F83C42E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xmlns="" id="{5E22639C-FFEA-9845-95F7-83B941D207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xmlns="" id="{7E3BFF4C-CC6F-F744-9198-EDFD780F3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xmlns="" id="{E4C0FC88-F698-174A-9664-8972E40B68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xmlns="" id="{B7DEFB30-A8EA-D24B-B7B0-B60507A0E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xmlns="" id="{136D31E4-0DAD-6C46-AA11-0337A116E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xmlns="" id="{977544DE-218F-7D40-94B7-4957E76F2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xmlns="" id="{7CE796A2-C030-544E-BB63-CDCB2A28D3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xmlns="" id="{CFC73D01-4217-2F47-B34C-DA590BBE6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xmlns="" id="{93C6E083-1CA9-704A-B427-875B05EE1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0A738156-E515-9A45-84FE-A6C9AC2F96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xmlns="" id="{95070869-53C8-E440-B14F-EC314A5970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DFE21040-6D27-6A41-8B40-0E6A91486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xmlns="" id="{F980C195-190F-8E45-A3FA-73C4580B56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54F90CA0-1C5E-3442-BD5D-8D57B928B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xmlns="" id="{2DE24C21-690A-564B-9ECF-A0D2B478D512}"/>
              </a:ext>
            </a:extLst>
          </p:cNvPr>
          <p:cNvSpPr txBox="1"/>
          <p:nvPr/>
        </p:nvSpPr>
        <p:spPr>
          <a:xfrm>
            <a:off x="239836" y="1432594"/>
            <a:ext cx="6576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3951C"/>
              </a:buClr>
              <a:tabLst>
                <a:tab pos="177800" algn="l"/>
              </a:tabLs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Отображение всех соответствующих параметров гроз и грозовых ячеек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70E422A0-DB13-684E-91A3-56C1B18FE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6" y="2037768"/>
            <a:ext cx="7208986" cy="4660134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xmlns="" id="{060476A4-219F-AB47-9972-6AA6C26DD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029" y="3649902"/>
            <a:ext cx="4572000" cy="3048000"/>
          </a:xfrm>
          <a:prstGeom prst="rect">
            <a:avLst/>
          </a:prstGeom>
        </p:spPr>
      </p:pic>
      <p:sp>
        <p:nvSpPr>
          <p:cNvPr id="53" name="Titelplatzhalter 1">
            <a:extLst>
              <a:ext uri="{FF2B5EF4-FFF2-40B4-BE49-F238E27FC236}">
                <a16:creationId xmlns:a16="http://schemas.microsoft.com/office/drawing/2014/main" xmlns="" id="{DC8BE807-E4A9-408B-82E6-F0F8463FDA55}"/>
              </a:ext>
            </a:extLst>
          </p:cNvPr>
          <p:cNvSpPr txBox="1">
            <a:spLocks/>
          </p:cNvSpPr>
          <p:nvPr/>
        </p:nvSpPr>
        <p:spPr>
          <a:xfrm>
            <a:off x="3609431" y="102542"/>
            <a:ext cx="5003630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dirty="0"/>
              <a:t>LINET view</a:t>
            </a:r>
            <a:endParaRPr lang="de-DE" b="0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75ED61A6-E7E3-4510-BCF6-4F0C73C60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6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501" y="116632"/>
            <a:ext cx="10009955" cy="1080120"/>
          </a:xfrm>
        </p:spPr>
        <p:txBody>
          <a:bodyPr/>
          <a:lstStyle/>
          <a:p>
            <a:r>
              <a:rPr lang="de-DE" dirty="0"/>
              <a:t>For </a:t>
            </a:r>
            <a:r>
              <a:rPr lang="de-DE" dirty="0" err="1"/>
              <a:t>You</a:t>
            </a:r>
            <a:r>
              <a:rPr lang="de-DE" dirty="0"/>
              <a:t>: </a:t>
            </a:r>
            <a:r>
              <a:rPr lang="de-DE" b="0" dirty="0" err="1"/>
              <a:t>Highly</a:t>
            </a:r>
            <a:r>
              <a:rPr lang="de-DE" b="0" dirty="0"/>
              <a:t> </a:t>
            </a:r>
            <a:r>
              <a:rPr lang="de-DE" b="0" dirty="0" err="1"/>
              <a:t>sofisticated</a:t>
            </a:r>
            <a:r>
              <a:rPr lang="de-DE" b="0" dirty="0"/>
              <a:t> </a:t>
            </a:r>
            <a:r>
              <a:rPr lang="de-DE" b="0" dirty="0" err="1"/>
              <a:t>data</a:t>
            </a:r>
            <a:r>
              <a:rPr lang="de-DE" b="0" dirty="0"/>
              <a:t>, </a:t>
            </a:r>
            <a:r>
              <a:rPr lang="de-DE" b="0" dirty="0" err="1"/>
              <a:t>Cell</a:t>
            </a:r>
            <a:r>
              <a:rPr lang="de-DE" b="0" dirty="0"/>
              <a:t>-Tracking </a:t>
            </a:r>
            <a:r>
              <a:rPr lang="de-DE" b="0" dirty="0" err="1"/>
              <a:t>and</a:t>
            </a:r>
            <a:r>
              <a:rPr lang="de-DE" b="0" dirty="0"/>
              <a:t> </a:t>
            </a:r>
            <a:r>
              <a:rPr lang="de-DE" b="0" dirty="0" err="1"/>
              <a:t>pre-warnings</a:t>
            </a:r>
            <a:endParaRPr lang="en-US" b="0" dirty="0"/>
          </a:p>
        </p:txBody>
      </p:sp>
      <p:pic>
        <p:nvPicPr>
          <p:cNvPr id="15" name="Grafik 14" descr="Zahnräder">
            <a:extLst>
              <a:ext uri="{FF2B5EF4-FFF2-40B4-BE49-F238E27FC236}">
                <a16:creationId xmlns:a16="http://schemas.microsoft.com/office/drawing/2014/main" xmlns="" id="{7A62B407-3CF1-A64A-BF9A-204245314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1484784"/>
            <a:ext cx="1291952" cy="1291952"/>
          </a:xfrm>
          <a:prstGeom prst="rect">
            <a:avLst/>
          </a:prstGeom>
        </p:spPr>
      </p:pic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BC7ADB81-0FEC-0649-8272-53C7710E45A5}"/>
              </a:ext>
            </a:extLst>
          </p:cNvPr>
          <p:cNvSpPr/>
          <p:nvPr/>
        </p:nvSpPr>
        <p:spPr>
          <a:xfrm>
            <a:off x="0" y="-171400"/>
            <a:ext cx="12192000" cy="1368152"/>
          </a:xfrm>
          <a:prstGeom prst="roundRect">
            <a:avLst>
              <a:gd name="adj" fmla="val 0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5E87AB1E-D00F-4C45-A5C8-1149E08007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xmlns="" id="{DEB34EA3-361C-C444-B12C-B9A4EE57EFB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C63DF82-5A37-4544-BA36-02AD1BADE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53AEEBFB-B314-C64A-AEDC-0685A4ADBA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264D406B-52D2-1548-AF7D-D96B72E08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65BE550-07F8-C14A-A8E8-C2AA0ED7A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8D86B59D-E435-8740-94B1-F48FAC57D8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15599D5-82C6-AD4E-9F9B-5BC2B3A9B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3AB6842C-47A2-1944-9303-B489704A79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687DE33E-0E80-A441-99E7-F7F3309A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xmlns="" id="{56B11B5C-EC7B-F14E-9AA1-EA0294EF8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xmlns="" id="{924433C4-CE9F-744F-B5EB-E8F25A2C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xmlns="" id="{76A416CE-92BD-E143-A5FE-316A3E77E2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DE9AB5A8-79DF-1445-8A3B-7D6492686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54C9174C-AC62-E94A-BFDC-D4753A3B7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208943DD-82AF-1C42-87F3-D48C2696D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3362175A-AA9F-B043-B1F4-299D93009E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xmlns="" id="{F28A7909-A2FC-F546-B8B7-DC0F83C42E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xmlns="" id="{5E22639C-FFEA-9845-95F7-83B941D207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xmlns="" id="{7E3BFF4C-CC6F-F744-9198-EDFD780F3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xmlns="" id="{E4C0FC88-F698-174A-9664-8972E40B68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xmlns="" id="{B7DEFB30-A8EA-D24B-B7B0-B60507A0E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xmlns="" id="{136D31E4-0DAD-6C46-AA11-0337A116E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xmlns="" id="{977544DE-218F-7D40-94B7-4957E76F2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xmlns="" id="{7CE796A2-C030-544E-BB63-CDCB2A28D3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xmlns="" id="{CFC73D01-4217-2F47-B34C-DA590BBE6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xmlns="" id="{93C6E083-1CA9-704A-B427-875B05EE1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0A738156-E515-9A45-84FE-A6C9AC2F96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xmlns="" id="{95070869-53C8-E440-B14F-EC314A5970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DFE21040-6D27-6A41-8B40-0E6A91486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xmlns="" id="{F980C195-190F-8E45-A3FA-73C4580B56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54F90CA0-1C5E-3442-BD5D-8D57B928B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xmlns="" id="{2DE24C21-690A-564B-9ECF-A0D2B478D512}"/>
              </a:ext>
            </a:extLst>
          </p:cNvPr>
          <p:cNvSpPr txBox="1"/>
          <p:nvPr/>
        </p:nvSpPr>
        <p:spPr>
          <a:xfrm>
            <a:off x="239836" y="1432594"/>
            <a:ext cx="963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3951C"/>
              </a:buClr>
              <a:tabLst>
                <a:tab pos="177800" algn="l"/>
              </a:tabLs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Получение доступа к данным о молниях в реальном времени или в архиве, а также их отображение или экспорт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32D6C2FD-B062-F142-B800-9E0F3D89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8" y="2130760"/>
            <a:ext cx="4076953" cy="4464496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xmlns="" id="{31CB281D-B93B-B44C-8875-28FE08CDD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993" y="2513992"/>
            <a:ext cx="4478975" cy="4081264"/>
          </a:xfrm>
          <a:prstGeom prst="rect">
            <a:avLst/>
          </a:prstGeom>
        </p:spPr>
      </p:pic>
      <p:sp>
        <p:nvSpPr>
          <p:cNvPr id="53" name="Titelplatzhalter 1">
            <a:extLst>
              <a:ext uri="{FF2B5EF4-FFF2-40B4-BE49-F238E27FC236}">
                <a16:creationId xmlns:a16="http://schemas.microsoft.com/office/drawing/2014/main" xmlns="" id="{1CF993EF-50D9-4969-9241-0E65B7DDC572}"/>
              </a:ext>
            </a:extLst>
          </p:cNvPr>
          <p:cNvSpPr txBox="1">
            <a:spLocks/>
          </p:cNvSpPr>
          <p:nvPr/>
        </p:nvSpPr>
        <p:spPr>
          <a:xfrm>
            <a:off x="3609431" y="102542"/>
            <a:ext cx="5003630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dirty="0"/>
              <a:t>LINET view</a:t>
            </a:r>
            <a:endParaRPr lang="de-DE" b="0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A0E3494A-EA3F-45B4-8EF2-1D7B15526D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4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501" y="116632"/>
            <a:ext cx="10009955" cy="1080120"/>
          </a:xfrm>
        </p:spPr>
        <p:txBody>
          <a:bodyPr/>
          <a:lstStyle/>
          <a:p>
            <a:r>
              <a:rPr lang="de-DE" dirty="0"/>
              <a:t>For </a:t>
            </a:r>
            <a:r>
              <a:rPr lang="de-DE" dirty="0" err="1"/>
              <a:t>You</a:t>
            </a:r>
            <a:r>
              <a:rPr lang="de-DE" dirty="0"/>
              <a:t>: </a:t>
            </a:r>
            <a:r>
              <a:rPr lang="de-DE" b="0" dirty="0" err="1"/>
              <a:t>Highly</a:t>
            </a:r>
            <a:r>
              <a:rPr lang="de-DE" b="0" dirty="0"/>
              <a:t> </a:t>
            </a:r>
            <a:r>
              <a:rPr lang="de-DE" b="0" dirty="0" err="1"/>
              <a:t>sofisticated</a:t>
            </a:r>
            <a:r>
              <a:rPr lang="de-DE" b="0" dirty="0"/>
              <a:t> </a:t>
            </a:r>
            <a:r>
              <a:rPr lang="de-DE" b="0" dirty="0" err="1"/>
              <a:t>data</a:t>
            </a:r>
            <a:r>
              <a:rPr lang="de-DE" b="0" dirty="0"/>
              <a:t>, </a:t>
            </a:r>
            <a:r>
              <a:rPr lang="de-DE" b="0" dirty="0" err="1"/>
              <a:t>Cell</a:t>
            </a:r>
            <a:r>
              <a:rPr lang="de-DE" b="0" dirty="0"/>
              <a:t>-Tracking </a:t>
            </a:r>
            <a:r>
              <a:rPr lang="de-DE" b="0" dirty="0" err="1"/>
              <a:t>and</a:t>
            </a:r>
            <a:r>
              <a:rPr lang="de-DE" b="0" dirty="0"/>
              <a:t> </a:t>
            </a:r>
            <a:r>
              <a:rPr lang="de-DE" b="0" dirty="0" err="1"/>
              <a:t>pre-warnings</a:t>
            </a:r>
            <a:endParaRPr lang="en-US" b="0" dirty="0"/>
          </a:p>
        </p:txBody>
      </p:sp>
      <p:pic>
        <p:nvPicPr>
          <p:cNvPr id="15" name="Grafik 14" descr="Zahnräder">
            <a:extLst>
              <a:ext uri="{FF2B5EF4-FFF2-40B4-BE49-F238E27FC236}">
                <a16:creationId xmlns:a16="http://schemas.microsoft.com/office/drawing/2014/main" xmlns="" id="{7A62B407-3CF1-A64A-BF9A-204245314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1484784"/>
            <a:ext cx="1291952" cy="1291952"/>
          </a:xfrm>
          <a:prstGeom prst="rect">
            <a:avLst/>
          </a:prstGeom>
        </p:spPr>
      </p:pic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BC7ADB81-0FEC-0649-8272-53C7710E45A5}"/>
              </a:ext>
            </a:extLst>
          </p:cNvPr>
          <p:cNvSpPr/>
          <p:nvPr/>
        </p:nvSpPr>
        <p:spPr>
          <a:xfrm>
            <a:off x="0" y="-171400"/>
            <a:ext cx="12192000" cy="1368152"/>
          </a:xfrm>
          <a:prstGeom prst="roundRect">
            <a:avLst>
              <a:gd name="adj" fmla="val 0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5E87AB1E-D00F-4C45-A5C8-1149E08007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xmlns="" id="{DEB34EA3-361C-C444-B12C-B9A4EE57EFB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C63DF82-5A37-4544-BA36-02AD1BADE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53AEEBFB-B314-C64A-AEDC-0685A4ADBA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264D406B-52D2-1548-AF7D-D96B72E08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65BE550-07F8-C14A-A8E8-C2AA0ED7A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8D86B59D-E435-8740-94B1-F48FAC57D8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15599D5-82C6-AD4E-9F9B-5BC2B3A9B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3AB6842C-47A2-1944-9303-B489704A79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687DE33E-0E80-A441-99E7-F7F3309A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xmlns="" id="{56B11B5C-EC7B-F14E-9AA1-EA0294EF8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xmlns="" id="{924433C4-CE9F-744F-B5EB-E8F25A2C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xmlns="" id="{76A416CE-92BD-E143-A5FE-316A3E77E2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DE9AB5A8-79DF-1445-8A3B-7D6492686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54C9174C-AC62-E94A-BFDC-D4753A3B7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208943DD-82AF-1C42-87F3-D48C2696D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3362175A-AA9F-B043-B1F4-299D93009E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xmlns="" id="{F28A7909-A2FC-F546-B8B7-DC0F83C42E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xmlns="" id="{5E22639C-FFEA-9845-95F7-83B941D207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xmlns="" id="{7E3BFF4C-CC6F-F744-9198-EDFD780F3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xmlns="" id="{E4C0FC88-F698-174A-9664-8972E40B68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xmlns="" id="{B7DEFB30-A8EA-D24B-B7B0-B60507A0E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xmlns="" id="{136D31E4-0DAD-6C46-AA11-0337A116E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xmlns="" id="{977544DE-218F-7D40-94B7-4957E76F2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xmlns="" id="{7CE796A2-C030-544E-BB63-CDCB2A28D3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xmlns="" id="{CFC73D01-4217-2F47-B34C-DA590BBE6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xmlns="" id="{93C6E083-1CA9-704A-B427-875B05EE1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0A738156-E515-9A45-84FE-A6C9AC2F96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xmlns="" id="{95070869-53C8-E440-B14F-EC314A5970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DFE21040-6D27-6A41-8B40-0E6A91486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xmlns="" id="{F980C195-190F-8E45-A3FA-73C4580B56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54F90CA0-1C5E-3442-BD5D-8D57B928B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xmlns="" id="{2DE24C21-690A-564B-9ECF-A0D2B478D512}"/>
              </a:ext>
            </a:extLst>
          </p:cNvPr>
          <p:cNvSpPr txBox="1"/>
          <p:nvPr/>
        </p:nvSpPr>
        <p:spPr>
          <a:xfrm>
            <a:off x="239836" y="1432594"/>
            <a:ext cx="657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3951C"/>
              </a:buClr>
              <a:tabLst>
                <a:tab pos="177800" algn="l"/>
              </a:tabLs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Создание статистики и экспорт данных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095A36FC-49B9-AE40-9BEB-D8489A843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6" y="2034108"/>
            <a:ext cx="8873847" cy="3910509"/>
          </a:xfrm>
          <a:prstGeom prst="rect">
            <a:avLst/>
          </a:prstGeom>
        </p:spPr>
      </p:pic>
      <p:sp>
        <p:nvSpPr>
          <p:cNvPr id="52" name="Titelplatzhalter 1">
            <a:extLst>
              <a:ext uri="{FF2B5EF4-FFF2-40B4-BE49-F238E27FC236}">
                <a16:creationId xmlns:a16="http://schemas.microsoft.com/office/drawing/2014/main" xmlns="" id="{B152DA64-FB7C-456E-B0F3-E5B1997345BA}"/>
              </a:ext>
            </a:extLst>
          </p:cNvPr>
          <p:cNvSpPr txBox="1">
            <a:spLocks/>
          </p:cNvSpPr>
          <p:nvPr/>
        </p:nvSpPr>
        <p:spPr>
          <a:xfrm>
            <a:off x="3609431" y="102542"/>
            <a:ext cx="5003630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dirty="0"/>
              <a:t>LINET view</a:t>
            </a:r>
            <a:endParaRPr lang="de-DE" b="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31D492D4-3AFE-484B-82C0-6295A023FF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501" y="116632"/>
            <a:ext cx="10009955" cy="1080120"/>
          </a:xfrm>
        </p:spPr>
        <p:txBody>
          <a:bodyPr/>
          <a:lstStyle/>
          <a:p>
            <a:r>
              <a:rPr lang="de-DE" dirty="0"/>
              <a:t>For </a:t>
            </a:r>
            <a:r>
              <a:rPr lang="de-DE" dirty="0" err="1"/>
              <a:t>You</a:t>
            </a:r>
            <a:r>
              <a:rPr lang="de-DE" dirty="0"/>
              <a:t>: </a:t>
            </a:r>
            <a:r>
              <a:rPr lang="de-DE" b="0" dirty="0" err="1"/>
              <a:t>Highly</a:t>
            </a:r>
            <a:r>
              <a:rPr lang="de-DE" b="0" dirty="0"/>
              <a:t> </a:t>
            </a:r>
            <a:r>
              <a:rPr lang="de-DE" b="0" dirty="0" err="1"/>
              <a:t>sofisticated</a:t>
            </a:r>
            <a:r>
              <a:rPr lang="de-DE" b="0" dirty="0"/>
              <a:t> </a:t>
            </a:r>
            <a:r>
              <a:rPr lang="de-DE" b="0" dirty="0" err="1"/>
              <a:t>data</a:t>
            </a:r>
            <a:r>
              <a:rPr lang="de-DE" b="0" dirty="0"/>
              <a:t>, </a:t>
            </a:r>
            <a:r>
              <a:rPr lang="de-DE" b="0" dirty="0" err="1"/>
              <a:t>Cell</a:t>
            </a:r>
            <a:r>
              <a:rPr lang="de-DE" b="0" dirty="0"/>
              <a:t>-Tracking </a:t>
            </a:r>
            <a:r>
              <a:rPr lang="de-DE" b="0" dirty="0" err="1"/>
              <a:t>and</a:t>
            </a:r>
            <a:r>
              <a:rPr lang="de-DE" b="0" dirty="0"/>
              <a:t> </a:t>
            </a:r>
            <a:r>
              <a:rPr lang="de-DE" b="0" dirty="0" err="1"/>
              <a:t>pre-warnings</a:t>
            </a:r>
            <a:endParaRPr lang="en-US" b="0" dirty="0"/>
          </a:p>
        </p:txBody>
      </p:sp>
      <p:pic>
        <p:nvPicPr>
          <p:cNvPr id="15" name="Grafik 14" descr="Zahnräder">
            <a:extLst>
              <a:ext uri="{FF2B5EF4-FFF2-40B4-BE49-F238E27FC236}">
                <a16:creationId xmlns:a16="http://schemas.microsoft.com/office/drawing/2014/main" xmlns="" id="{7A62B407-3CF1-A64A-BF9A-204245314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1484784"/>
            <a:ext cx="1291952" cy="1291952"/>
          </a:xfrm>
          <a:prstGeom prst="rect">
            <a:avLst/>
          </a:prstGeom>
        </p:spPr>
      </p:pic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BC7ADB81-0FEC-0649-8272-53C7710E45A5}"/>
              </a:ext>
            </a:extLst>
          </p:cNvPr>
          <p:cNvSpPr/>
          <p:nvPr/>
        </p:nvSpPr>
        <p:spPr>
          <a:xfrm>
            <a:off x="0" y="-171400"/>
            <a:ext cx="12192000" cy="1368152"/>
          </a:xfrm>
          <a:prstGeom prst="roundRect">
            <a:avLst>
              <a:gd name="adj" fmla="val 0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Titelplatzhalter 1">
            <a:extLst>
              <a:ext uri="{FF2B5EF4-FFF2-40B4-BE49-F238E27FC236}">
                <a16:creationId xmlns:a16="http://schemas.microsoft.com/office/drawing/2014/main" xmlns="" id="{0BA78508-FD3E-714B-85FE-3BAF04FACC21}"/>
              </a:ext>
            </a:extLst>
          </p:cNvPr>
          <p:cNvSpPr txBox="1">
            <a:spLocks/>
          </p:cNvSpPr>
          <p:nvPr/>
        </p:nvSpPr>
        <p:spPr>
          <a:xfrm>
            <a:off x="2595984" y="-6903"/>
            <a:ext cx="7358104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dirty="0"/>
              <a:t>Комфортное сетевое администрирование: </a:t>
            </a:r>
          </a:p>
          <a:p>
            <a:pPr algn="ctr"/>
            <a:r>
              <a:rPr lang="de-DE" b="0" dirty="0"/>
              <a:t>LMS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5E87AB1E-D00F-4C45-A5C8-1149E08007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xmlns="" id="{DEB34EA3-361C-C444-B12C-B9A4EE57EFB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C63DF82-5A37-4544-BA36-02AD1BADE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53AEEBFB-B314-C64A-AEDC-0685A4ADBA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264D406B-52D2-1548-AF7D-D96B72E08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65BE550-07F8-C14A-A8E8-C2AA0ED7A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8D86B59D-E435-8740-94B1-F48FAC57D8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15599D5-82C6-AD4E-9F9B-5BC2B3A9B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3AB6842C-47A2-1944-9303-B489704A79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687DE33E-0E80-A441-99E7-F7F3309A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xmlns="" id="{56B11B5C-EC7B-F14E-9AA1-EA0294EF8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xmlns="" id="{924433C4-CE9F-744F-B5EB-E8F25A2C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xmlns="" id="{76A416CE-92BD-E143-A5FE-316A3E77E2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DE9AB5A8-79DF-1445-8A3B-7D6492686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54C9174C-AC62-E94A-BFDC-D4753A3B7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208943DD-82AF-1C42-87F3-D48C2696D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3362175A-AA9F-B043-B1F4-299D93009E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xmlns="" id="{F28A7909-A2FC-F546-B8B7-DC0F83C42E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xmlns="" id="{5E22639C-FFEA-9845-95F7-83B941D207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xmlns="" id="{7E3BFF4C-CC6F-F744-9198-EDFD780F3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xmlns="" id="{E4C0FC88-F698-174A-9664-8972E40B68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xmlns="" id="{B7DEFB30-A8EA-D24B-B7B0-B60507A0E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xmlns="" id="{136D31E4-0DAD-6C46-AA11-0337A116E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xmlns="" id="{977544DE-218F-7D40-94B7-4957E76F2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xmlns="" id="{7CE796A2-C030-544E-BB63-CDCB2A28D3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xmlns="" id="{CFC73D01-4217-2F47-B34C-DA590BBE6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xmlns="" id="{93C6E083-1CA9-704A-B427-875B05EE1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0A738156-E515-9A45-84FE-A6C9AC2F96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xmlns="" id="{95070869-53C8-E440-B14F-EC314A5970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DFE21040-6D27-6A41-8B40-0E6A91486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xmlns="" id="{F980C195-190F-8E45-A3FA-73C4580B56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54F90CA0-1C5E-3442-BD5D-8D57B928B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xmlns="" id="{2DE24C21-690A-564B-9ECF-A0D2B478D512}"/>
              </a:ext>
            </a:extLst>
          </p:cNvPr>
          <p:cNvSpPr txBox="1"/>
          <p:nvPr/>
        </p:nvSpPr>
        <p:spPr>
          <a:xfrm>
            <a:off x="8458597" y="2915383"/>
            <a:ext cx="58031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3951C"/>
              </a:buClr>
              <a:tabLst>
                <a:tab pos="177800" algn="l"/>
              </a:tabLs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Веб-приложение LMS</a:t>
            </a:r>
          </a:p>
          <a:p>
            <a:pPr>
              <a:buClr>
                <a:srgbClr val="F3951C"/>
              </a:buClr>
              <a:tabLst>
                <a:tab pos="177800" algn="l"/>
              </a:tabLs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 для управления LINET)</a:t>
            </a:r>
          </a:p>
          <a:p>
            <a:pPr>
              <a:buClr>
                <a:srgbClr val="F3951C"/>
              </a:buClr>
              <a:tabLst>
                <a:tab pos="177800" algn="l"/>
              </a:tabLst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lr>
                <a:srgbClr val="F3951C"/>
              </a:buClr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Статус каждого датчика</a:t>
            </a:r>
          </a:p>
          <a:p>
            <a:pPr marL="285750" indent="-285750">
              <a:buClr>
                <a:srgbClr val="F3951C"/>
              </a:buClr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Отчеты о производительности</a:t>
            </a:r>
          </a:p>
          <a:p>
            <a:pPr marL="285750" indent="-285750">
              <a:buClr>
                <a:srgbClr val="F3951C"/>
              </a:buClr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Удаленное обслуживание</a:t>
            </a:r>
          </a:p>
          <a:p>
            <a:pPr marL="285750" indent="-285750">
              <a:buClr>
                <a:srgbClr val="F3951C"/>
              </a:buClr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Передача данных наблюдения</a:t>
            </a:r>
          </a:p>
          <a:p>
            <a:pPr marL="285750" indent="-285750">
              <a:buClr>
                <a:srgbClr val="F3951C"/>
              </a:buClr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Мониторинг шумов </a:t>
            </a:r>
          </a:p>
          <a:p>
            <a:pPr marL="285750" indent="-285750">
              <a:buClr>
                <a:srgbClr val="F3951C"/>
              </a:buClr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Профилирование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F3951C"/>
              </a:buClr>
              <a:tabLst>
                <a:tab pos="177800" algn="l"/>
              </a:tabLst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067BF50C-C033-A34D-A7FE-897600DC83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6" y="1558090"/>
            <a:ext cx="8190461" cy="529991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616F4764-956C-4163-92F2-E24F1ACA4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2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501" y="116632"/>
            <a:ext cx="10009955" cy="1080120"/>
          </a:xfrm>
        </p:spPr>
        <p:txBody>
          <a:bodyPr/>
          <a:lstStyle/>
          <a:p>
            <a:r>
              <a:rPr lang="de-DE" dirty="0"/>
              <a:t>For </a:t>
            </a:r>
            <a:r>
              <a:rPr lang="de-DE" dirty="0" err="1"/>
              <a:t>You</a:t>
            </a:r>
            <a:r>
              <a:rPr lang="de-DE" dirty="0"/>
              <a:t>: </a:t>
            </a:r>
            <a:r>
              <a:rPr lang="de-DE" b="0" dirty="0" err="1"/>
              <a:t>Highly</a:t>
            </a:r>
            <a:r>
              <a:rPr lang="de-DE" b="0" dirty="0"/>
              <a:t> </a:t>
            </a:r>
            <a:r>
              <a:rPr lang="de-DE" b="0" dirty="0" err="1"/>
              <a:t>sofisticated</a:t>
            </a:r>
            <a:r>
              <a:rPr lang="de-DE" b="0" dirty="0"/>
              <a:t> </a:t>
            </a:r>
            <a:r>
              <a:rPr lang="de-DE" b="0" dirty="0" err="1"/>
              <a:t>data</a:t>
            </a:r>
            <a:r>
              <a:rPr lang="de-DE" b="0" dirty="0"/>
              <a:t>, </a:t>
            </a:r>
            <a:r>
              <a:rPr lang="de-DE" b="0" dirty="0" err="1"/>
              <a:t>Cell</a:t>
            </a:r>
            <a:r>
              <a:rPr lang="de-DE" b="0" dirty="0"/>
              <a:t>-Tracking </a:t>
            </a:r>
            <a:r>
              <a:rPr lang="de-DE" b="0" dirty="0" err="1"/>
              <a:t>and</a:t>
            </a:r>
            <a:r>
              <a:rPr lang="de-DE" b="0" dirty="0"/>
              <a:t> </a:t>
            </a:r>
            <a:r>
              <a:rPr lang="de-DE" b="0" dirty="0" err="1"/>
              <a:t>pre-warnings</a:t>
            </a:r>
            <a:endParaRPr lang="en-US" b="0" dirty="0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BC7ADB81-0FEC-0649-8272-53C7710E45A5}"/>
              </a:ext>
            </a:extLst>
          </p:cNvPr>
          <p:cNvSpPr/>
          <p:nvPr/>
        </p:nvSpPr>
        <p:spPr>
          <a:xfrm>
            <a:off x="0" y="-171400"/>
            <a:ext cx="12192000" cy="1368152"/>
          </a:xfrm>
          <a:prstGeom prst="roundRect">
            <a:avLst>
              <a:gd name="adj" fmla="val 0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Titelplatzhalter 1">
            <a:extLst>
              <a:ext uri="{FF2B5EF4-FFF2-40B4-BE49-F238E27FC236}">
                <a16:creationId xmlns:a16="http://schemas.microsoft.com/office/drawing/2014/main" xmlns="" id="{0BA78508-FD3E-714B-85FE-3BAF04FACC21}"/>
              </a:ext>
            </a:extLst>
          </p:cNvPr>
          <p:cNvSpPr txBox="1">
            <a:spLocks/>
          </p:cNvSpPr>
          <p:nvPr/>
        </p:nvSpPr>
        <p:spPr>
          <a:xfrm>
            <a:off x="3062519" y="50100"/>
            <a:ext cx="5952662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b="0" dirty="0"/>
              <a:t>Система грозопеленгации в Казахстане</a:t>
            </a:r>
            <a:endParaRPr lang="de-DE" b="0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5E87AB1E-D00F-4C45-A5C8-1149E08007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xmlns="" id="{DEB34EA3-361C-C444-B12C-B9A4EE57EFB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C63DF82-5A37-4544-BA36-02AD1BADE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53AEEBFB-B314-C64A-AEDC-0685A4ADBA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264D406B-52D2-1548-AF7D-D96B72E08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65BE550-07F8-C14A-A8E8-C2AA0ED7A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8D86B59D-E435-8740-94B1-F48FAC57D8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15599D5-82C6-AD4E-9F9B-5BC2B3A9B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3AB6842C-47A2-1944-9303-B489704A79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687DE33E-0E80-A441-99E7-F7F3309A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xmlns="" id="{56B11B5C-EC7B-F14E-9AA1-EA0294EF8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xmlns="" id="{924433C4-CE9F-744F-B5EB-E8F25A2C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xmlns="" id="{76A416CE-92BD-E143-A5FE-316A3E77E2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DE9AB5A8-79DF-1445-8A3B-7D6492686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54C9174C-AC62-E94A-BFDC-D4753A3B7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208943DD-82AF-1C42-87F3-D48C2696D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3362175A-AA9F-B043-B1F4-299D93009E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xmlns="" id="{F28A7909-A2FC-F546-B8B7-DC0F83C42E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xmlns="" id="{5E22639C-FFEA-9845-95F7-83B941D207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xmlns="" id="{7E3BFF4C-CC6F-F744-9198-EDFD780F3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xmlns="" id="{E4C0FC88-F698-174A-9664-8972E40B68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xmlns="" id="{B7DEFB30-A8EA-D24B-B7B0-B60507A0E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xmlns="" id="{136D31E4-0DAD-6C46-AA11-0337A116E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xmlns="" id="{977544DE-218F-7D40-94B7-4957E76F2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xmlns="" id="{7CE796A2-C030-544E-BB63-CDCB2A28D3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xmlns="" id="{CFC73D01-4217-2F47-B34C-DA590BBE6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xmlns="" id="{93C6E083-1CA9-704A-B427-875B05EE1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0A738156-E515-9A45-84FE-A6C9AC2F96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xmlns="" id="{95070869-53C8-E440-B14F-EC314A5970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DFE21040-6D27-6A41-8B40-0E6A91486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xmlns="" id="{F980C195-190F-8E45-A3FA-73C4580B56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54F90CA0-1C5E-3442-BD5D-8D57B928B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1"/>
            <a:ext cx="12170267" cy="5678337"/>
          </a:xfrm>
          <a:prstGeom prst="rect">
            <a:avLst/>
          </a:prstGeom>
        </p:spPr>
      </p:pic>
      <p:pic>
        <p:nvPicPr>
          <p:cNvPr id="52" name="Grafik 23" descr="Blitz">
            <a:extLst>
              <a:ext uri="{FF2B5EF4-FFF2-40B4-BE49-F238E27FC236}">
                <a16:creationId xmlns:a16="http://schemas.microsoft.com/office/drawing/2014/main" xmlns="" id="{0DF70762-EA07-C548-B922-5814EA850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88142" y="1721504"/>
            <a:ext cx="880266" cy="8802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33E62D42-7D13-469E-82AA-9A4A0173D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1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501" y="116632"/>
            <a:ext cx="10009955" cy="1080120"/>
          </a:xfrm>
        </p:spPr>
        <p:txBody>
          <a:bodyPr/>
          <a:lstStyle/>
          <a:p>
            <a:r>
              <a:rPr lang="de-DE" dirty="0"/>
              <a:t>For </a:t>
            </a:r>
            <a:r>
              <a:rPr lang="de-DE" dirty="0" err="1"/>
              <a:t>You</a:t>
            </a:r>
            <a:r>
              <a:rPr lang="de-DE" dirty="0"/>
              <a:t>: </a:t>
            </a:r>
            <a:r>
              <a:rPr lang="de-DE" b="0" dirty="0" err="1"/>
              <a:t>Highly</a:t>
            </a:r>
            <a:r>
              <a:rPr lang="de-DE" b="0" dirty="0"/>
              <a:t> </a:t>
            </a:r>
            <a:r>
              <a:rPr lang="de-DE" b="0" dirty="0" err="1"/>
              <a:t>sofisticated</a:t>
            </a:r>
            <a:r>
              <a:rPr lang="de-DE" b="0" dirty="0"/>
              <a:t> </a:t>
            </a:r>
            <a:r>
              <a:rPr lang="de-DE" b="0" dirty="0" err="1"/>
              <a:t>data</a:t>
            </a:r>
            <a:r>
              <a:rPr lang="de-DE" b="0" dirty="0"/>
              <a:t>, </a:t>
            </a:r>
            <a:r>
              <a:rPr lang="de-DE" b="0" dirty="0" err="1"/>
              <a:t>Cell</a:t>
            </a:r>
            <a:r>
              <a:rPr lang="de-DE" b="0" dirty="0"/>
              <a:t>-Tracking </a:t>
            </a:r>
            <a:r>
              <a:rPr lang="de-DE" b="0" dirty="0" err="1"/>
              <a:t>and</a:t>
            </a:r>
            <a:r>
              <a:rPr lang="de-DE" b="0" dirty="0"/>
              <a:t> </a:t>
            </a:r>
            <a:r>
              <a:rPr lang="de-DE" b="0" dirty="0" err="1"/>
              <a:t>pre-warnings</a:t>
            </a:r>
            <a:endParaRPr lang="en-US" b="0" dirty="0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BC7ADB81-0FEC-0649-8272-53C7710E45A5}"/>
              </a:ext>
            </a:extLst>
          </p:cNvPr>
          <p:cNvSpPr/>
          <p:nvPr/>
        </p:nvSpPr>
        <p:spPr>
          <a:xfrm>
            <a:off x="0" y="-171400"/>
            <a:ext cx="12192000" cy="1368152"/>
          </a:xfrm>
          <a:prstGeom prst="roundRect">
            <a:avLst>
              <a:gd name="adj" fmla="val 0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5E87AB1E-D00F-4C45-A5C8-1149E08007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xmlns="" id="{DEB34EA3-361C-C444-B12C-B9A4EE57EFB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C63DF82-5A37-4544-BA36-02AD1BADE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53AEEBFB-B314-C64A-AEDC-0685A4ADBA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264D406B-52D2-1548-AF7D-D96B72E08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65BE550-07F8-C14A-A8E8-C2AA0ED7A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8D86B59D-E435-8740-94B1-F48FAC57D8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15599D5-82C6-AD4E-9F9B-5BC2B3A9B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3AB6842C-47A2-1944-9303-B489704A79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687DE33E-0E80-A441-99E7-F7F3309A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xmlns="" id="{56B11B5C-EC7B-F14E-9AA1-EA0294EF8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xmlns="" id="{924433C4-CE9F-744F-B5EB-E8F25A2C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xmlns="" id="{76A416CE-92BD-E143-A5FE-316A3E77E2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DE9AB5A8-79DF-1445-8A3B-7D6492686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54C9174C-AC62-E94A-BFDC-D4753A3B7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208943DD-82AF-1C42-87F3-D48C2696D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3362175A-AA9F-B043-B1F4-299D93009E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xmlns="" id="{F28A7909-A2FC-F546-B8B7-DC0F83C42E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xmlns="" id="{5E22639C-FFEA-9845-95F7-83B941D207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xmlns="" id="{7E3BFF4C-CC6F-F744-9198-EDFD780F3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xmlns="" id="{E4C0FC88-F698-174A-9664-8972E40B68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xmlns="" id="{B7DEFB30-A8EA-D24B-B7B0-B60507A0E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xmlns="" id="{136D31E4-0DAD-6C46-AA11-0337A116E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xmlns="" id="{977544DE-218F-7D40-94B7-4957E76F2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xmlns="" id="{7CE796A2-C030-544E-BB63-CDCB2A28D3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xmlns="" id="{CFC73D01-4217-2F47-B34C-DA590BBE6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xmlns="" id="{93C6E083-1CA9-704A-B427-875B05EE1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0A738156-E515-9A45-84FE-A6C9AC2F96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xmlns="" id="{95070869-53C8-E440-B14F-EC314A5970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DFE21040-6D27-6A41-8B40-0E6A91486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xmlns="" id="{F980C195-190F-8E45-A3FA-73C4580B56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54F90CA0-1C5E-3442-BD5D-8D57B928B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6" y="1187239"/>
            <a:ext cx="12203455" cy="5670761"/>
          </a:xfrm>
          <a:prstGeom prst="rect">
            <a:avLst/>
          </a:prstGeom>
        </p:spPr>
      </p:pic>
      <p:pic>
        <p:nvPicPr>
          <p:cNvPr id="50" name="Grafik 23" descr="Blitz">
            <a:extLst>
              <a:ext uri="{FF2B5EF4-FFF2-40B4-BE49-F238E27FC236}">
                <a16:creationId xmlns:a16="http://schemas.microsoft.com/office/drawing/2014/main" xmlns="" id="{0DF70762-EA07-C548-B922-5814EA850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15063" y="1883503"/>
            <a:ext cx="880266" cy="88026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9C6F9E1B-CAA8-4B54-BDB4-7010FE16A8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  <p:sp>
        <p:nvSpPr>
          <p:cNvPr id="53" name="Titelplatzhalter 1">
            <a:extLst>
              <a:ext uri="{FF2B5EF4-FFF2-40B4-BE49-F238E27FC236}">
                <a16:creationId xmlns:a16="http://schemas.microsoft.com/office/drawing/2014/main" xmlns="" id="{51D0AA67-2E30-46B1-975A-C2D5460CA3E4}"/>
              </a:ext>
            </a:extLst>
          </p:cNvPr>
          <p:cNvSpPr txBox="1">
            <a:spLocks/>
          </p:cNvSpPr>
          <p:nvPr/>
        </p:nvSpPr>
        <p:spPr>
          <a:xfrm>
            <a:off x="3062519" y="50100"/>
            <a:ext cx="5952662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b="0" dirty="0"/>
              <a:t>Система грозопеленгации в Казахстане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99031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501" y="116632"/>
            <a:ext cx="10009955" cy="1080120"/>
          </a:xfrm>
        </p:spPr>
        <p:txBody>
          <a:bodyPr/>
          <a:lstStyle/>
          <a:p>
            <a:r>
              <a:rPr lang="de-DE" dirty="0"/>
              <a:t>For </a:t>
            </a:r>
            <a:r>
              <a:rPr lang="de-DE" dirty="0" err="1"/>
              <a:t>You</a:t>
            </a:r>
            <a:r>
              <a:rPr lang="de-DE" dirty="0"/>
              <a:t>: </a:t>
            </a:r>
            <a:r>
              <a:rPr lang="de-DE" b="0" dirty="0" err="1"/>
              <a:t>Highly</a:t>
            </a:r>
            <a:r>
              <a:rPr lang="de-DE" b="0" dirty="0"/>
              <a:t> </a:t>
            </a:r>
            <a:r>
              <a:rPr lang="de-DE" b="0" dirty="0" err="1"/>
              <a:t>sofisticated</a:t>
            </a:r>
            <a:r>
              <a:rPr lang="de-DE" b="0" dirty="0"/>
              <a:t> </a:t>
            </a:r>
            <a:r>
              <a:rPr lang="de-DE" b="0" dirty="0" err="1"/>
              <a:t>data</a:t>
            </a:r>
            <a:r>
              <a:rPr lang="de-DE" b="0" dirty="0"/>
              <a:t>, </a:t>
            </a:r>
            <a:r>
              <a:rPr lang="de-DE" b="0" dirty="0" err="1"/>
              <a:t>Cell</a:t>
            </a:r>
            <a:r>
              <a:rPr lang="de-DE" b="0" dirty="0"/>
              <a:t>-Tracking </a:t>
            </a:r>
            <a:r>
              <a:rPr lang="de-DE" b="0" dirty="0" err="1"/>
              <a:t>and</a:t>
            </a:r>
            <a:r>
              <a:rPr lang="de-DE" b="0" dirty="0"/>
              <a:t> </a:t>
            </a:r>
            <a:r>
              <a:rPr lang="de-DE" b="0" dirty="0" err="1"/>
              <a:t>pre-warnings</a:t>
            </a:r>
            <a:endParaRPr lang="en-US" b="0" dirty="0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BC7ADB81-0FEC-0649-8272-53C7710E45A5}"/>
              </a:ext>
            </a:extLst>
          </p:cNvPr>
          <p:cNvSpPr/>
          <p:nvPr/>
        </p:nvSpPr>
        <p:spPr>
          <a:xfrm>
            <a:off x="0" y="-171400"/>
            <a:ext cx="12192000" cy="1368152"/>
          </a:xfrm>
          <a:prstGeom prst="roundRect">
            <a:avLst>
              <a:gd name="adj" fmla="val 0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5E87AB1E-D00F-4C45-A5C8-1149E08007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xmlns="" id="{DEB34EA3-361C-C444-B12C-B9A4EE57EFB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C63DF82-5A37-4544-BA36-02AD1BADE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53AEEBFB-B314-C64A-AEDC-0685A4ADBA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264D406B-52D2-1548-AF7D-D96B72E08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65BE550-07F8-C14A-A8E8-C2AA0ED7A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8D86B59D-E435-8740-94B1-F48FAC57D8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15599D5-82C6-AD4E-9F9B-5BC2B3A9B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3AB6842C-47A2-1944-9303-B489704A79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687DE33E-0E80-A441-99E7-F7F3309A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xmlns="" id="{56B11B5C-EC7B-F14E-9AA1-EA0294EF8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xmlns="" id="{924433C4-CE9F-744F-B5EB-E8F25A2C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xmlns="" id="{76A416CE-92BD-E143-A5FE-316A3E77E2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DE9AB5A8-79DF-1445-8A3B-7D6492686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54C9174C-AC62-E94A-BFDC-D4753A3B7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208943DD-82AF-1C42-87F3-D48C2696D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3362175A-AA9F-B043-B1F4-299D93009E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xmlns="" id="{F28A7909-A2FC-F546-B8B7-DC0F83C42E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xmlns="" id="{5E22639C-FFEA-9845-95F7-83B941D207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xmlns="" id="{7E3BFF4C-CC6F-F744-9198-EDFD780F3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xmlns="" id="{E4C0FC88-F698-174A-9664-8972E40B68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xmlns="" id="{B7DEFB30-A8EA-D24B-B7B0-B60507A0E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xmlns="" id="{136D31E4-0DAD-6C46-AA11-0337A116E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xmlns="" id="{977544DE-218F-7D40-94B7-4957E76F2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xmlns="" id="{7CE796A2-C030-544E-BB63-CDCB2A28D3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xmlns="" id="{CFC73D01-4217-2F47-B34C-DA590BBE6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xmlns="" id="{93C6E083-1CA9-704A-B427-875B05EE1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0A738156-E515-9A45-84FE-A6C9AC2F96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xmlns="" id="{95070869-53C8-E440-B14F-EC314A5970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DFE21040-6D27-6A41-8B40-0E6A91486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xmlns="" id="{F980C195-190F-8E45-A3FA-73C4580B56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54F90CA0-1C5E-3442-BD5D-8D57B928B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" y="1161917"/>
            <a:ext cx="12189222" cy="5696084"/>
          </a:xfrm>
          <a:prstGeom prst="rect">
            <a:avLst/>
          </a:prstGeom>
        </p:spPr>
      </p:pic>
      <p:pic>
        <p:nvPicPr>
          <p:cNvPr id="50" name="Grafik 23" descr="Blitz">
            <a:extLst>
              <a:ext uri="{FF2B5EF4-FFF2-40B4-BE49-F238E27FC236}">
                <a16:creationId xmlns:a16="http://schemas.microsoft.com/office/drawing/2014/main" xmlns="" id="{0DF70762-EA07-C548-B922-5814EA850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62378" y="1858181"/>
            <a:ext cx="880266" cy="88026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086098DC-E556-46E2-9524-7FD6081DE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  <p:sp>
        <p:nvSpPr>
          <p:cNvPr id="53" name="Titelplatzhalter 1">
            <a:extLst>
              <a:ext uri="{FF2B5EF4-FFF2-40B4-BE49-F238E27FC236}">
                <a16:creationId xmlns:a16="http://schemas.microsoft.com/office/drawing/2014/main" xmlns="" id="{5CD24AEC-19C9-400A-BD83-7261D3E271A9}"/>
              </a:ext>
            </a:extLst>
          </p:cNvPr>
          <p:cNvSpPr txBox="1">
            <a:spLocks/>
          </p:cNvSpPr>
          <p:nvPr/>
        </p:nvSpPr>
        <p:spPr>
          <a:xfrm>
            <a:off x="3062519" y="50100"/>
            <a:ext cx="5952662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b="0" dirty="0"/>
              <a:t>Система грозопеленгации в Казахстане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856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501" y="116632"/>
            <a:ext cx="10009955" cy="1080120"/>
          </a:xfrm>
        </p:spPr>
        <p:txBody>
          <a:bodyPr/>
          <a:lstStyle/>
          <a:p>
            <a:r>
              <a:rPr lang="de-DE" dirty="0"/>
              <a:t>For </a:t>
            </a:r>
            <a:r>
              <a:rPr lang="de-DE" dirty="0" err="1"/>
              <a:t>You</a:t>
            </a:r>
            <a:r>
              <a:rPr lang="de-DE" dirty="0"/>
              <a:t>: </a:t>
            </a:r>
            <a:r>
              <a:rPr lang="de-DE" b="0" dirty="0" err="1"/>
              <a:t>Highly</a:t>
            </a:r>
            <a:r>
              <a:rPr lang="de-DE" b="0" dirty="0"/>
              <a:t> </a:t>
            </a:r>
            <a:r>
              <a:rPr lang="de-DE" b="0" dirty="0" err="1"/>
              <a:t>sofisticated</a:t>
            </a:r>
            <a:r>
              <a:rPr lang="de-DE" b="0" dirty="0"/>
              <a:t> </a:t>
            </a:r>
            <a:r>
              <a:rPr lang="de-DE" b="0" dirty="0" err="1"/>
              <a:t>data</a:t>
            </a:r>
            <a:r>
              <a:rPr lang="de-DE" b="0" dirty="0"/>
              <a:t>, </a:t>
            </a:r>
            <a:r>
              <a:rPr lang="de-DE" b="0" dirty="0" err="1"/>
              <a:t>Cell</a:t>
            </a:r>
            <a:r>
              <a:rPr lang="de-DE" b="0" dirty="0"/>
              <a:t>-Tracking </a:t>
            </a:r>
            <a:r>
              <a:rPr lang="de-DE" b="0" dirty="0" err="1"/>
              <a:t>and</a:t>
            </a:r>
            <a:r>
              <a:rPr lang="de-DE" b="0" dirty="0"/>
              <a:t> </a:t>
            </a:r>
            <a:r>
              <a:rPr lang="de-DE" b="0" dirty="0" err="1"/>
              <a:t>pre-warnings</a:t>
            </a:r>
            <a:endParaRPr lang="en-US" b="0" dirty="0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BC7ADB81-0FEC-0649-8272-53C7710E45A5}"/>
              </a:ext>
            </a:extLst>
          </p:cNvPr>
          <p:cNvSpPr/>
          <p:nvPr/>
        </p:nvSpPr>
        <p:spPr>
          <a:xfrm>
            <a:off x="0" y="-171400"/>
            <a:ext cx="12192000" cy="1368152"/>
          </a:xfrm>
          <a:prstGeom prst="roundRect">
            <a:avLst>
              <a:gd name="adj" fmla="val 0"/>
            </a:avLst>
          </a:prstGeom>
          <a:solidFill>
            <a:srgbClr val="F3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5E87AB1E-D00F-4C45-A5C8-1149E08007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472" y="329328"/>
            <a:ext cx="1492441" cy="663307"/>
            <a:chOff x="4252" y="1100"/>
            <a:chExt cx="864" cy="384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xmlns="" id="{DEB34EA3-361C-C444-B12C-B9A4EE57EFB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252" y="1100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EC63DF82-5A37-4544-BA36-02AD1BADE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" y="1275"/>
              <a:ext cx="99" cy="118"/>
            </a:xfrm>
            <a:custGeom>
              <a:avLst/>
              <a:gdLst>
                <a:gd name="T0" fmla="*/ 232 w 395"/>
                <a:gd name="T1" fmla="*/ 0 h 470"/>
                <a:gd name="T2" fmla="*/ 248 w 395"/>
                <a:gd name="T3" fmla="*/ 0 h 470"/>
                <a:gd name="T4" fmla="*/ 264 w 395"/>
                <a:gd name="T5" fmla="*/ 3 h 470"/>
                <a:gd name="T6" fmla="*/ 281 w 395"/>
                <a:gd name="T7" fmla="*/ 7 h 470"/>
                <a:gd name="T8" fmla="*/ 297 w 395"/>
                <a:gd name="T9" fmla="*/ 13 h 470"/>
                <a:gd name="T10" fmla="*/ 314 w 395"/>
                <a:gd name="T11" fmla="*/ 21 h 470"/>
                <a:gd name="T12" fmla="*/ 330 w 395"/>
                <a:gd name="T13" fmla="*/ 32 h 470"/>
                <a:gd name="T14" fmla="*/ 346 w 395"/>
                <a:gd name="T15" fmla="*/ 46 h 470"/>
                <a:gd name="T16" fmla="*/ 359 w 395"/>
                <a:gd name="T17" fmla="*/ 62 h 470"/>
                <a:gd name="T18" fmla="*/ 371 w 395"/>
                <a:gd name="T19" fmla="*/ 82 h 470"/>
                <a:gd name="T20" fmla="*/ 381 w 395"/>
                <a:gd name="T21" fmla="*/ 105 h 470"/>
                <a:gd name="T22" fmla="*/ 389 w 395"/>
                <a:gd name="T23" fmla="*/ 131 h 470"/>
                <a:gd name="T24" fmla="*/ 394 w 395"/>
                <a:gd name="T25" fmla="*/ 161 h 470"/>
                <a:gd name="T26" fmla="*/ 395 w 395"/>
                <a:gd name="T27" fmla="*/ 196 h 470"/>
                <a:gd name="T28" fmla="*/ 395 w 395"/>
                <a:gd name="T29" fmla="*/ 470 h 470"/>
                <a:gd name="T30" fmla="*/ 311 w 395"/>
                <a:gd name="T31" fmla="*/ 470 h 470"/>
                <a:gd name="T32" fmla="*/ 311 w 395"/>
                <a:gd name="T33" fmla="*/ 205 h 470"/>
                <a:gd name="T34" fmla="*/ 311 w 395"/>
                <a:gd name="T35" fmla="*/ 183 h 470"/>
                <a:gd name="T36" fmla="*/ 308 w 395"/>
                <a:gd name="T37" fmla="*/ 162 h 470"/>
                <a:gd name="T38" fmla="*/ 304 w 395"/>
                <a:gd name="T39" fmla="*/ 142 h 470"/>
                <a:gd name="T40" fmla="*/ 296 w 395"/>
                <a:gd name="T41" fmla="*/ 125 h 470"/>
                <a:gd name="T42" fmla="*/ 288 w 395"/>
                <a:gd name="T43" fmla="*/ 109 h 470"/>
                <a:gd name="T44" fmla="*/ 276 w 395"/>
                <a:gd name="T45" fmla="*/ 95 h 470"/>
                <a:gd name="T46" fmla="*/ 263 w 395"/>
                <a:gd name="T47" fmla="*/ 84 h 470"/>
                <a:gd name="T48" fmla="*/ 246 w 395"/>
                <a:gd name="T49" fmla="*/ 75 h 470"/>
                <a:gd name="T50" fmla="*/ 227 w 395"/>
                <a:gd name="T51" fmla="*/ 70 h 470"/>
                <a:gd name="T52" fmla="*/ 205 w 395"/>
                <a:gd name="T53" fmla="*/ 68 h 470"/>
                <a:gd name="T54" fmla="*/ 182 w 395"/>
                <a:gd name="T55" fmla="*/ 70 h 470"/>
                <a:gd name="T56" fmla="*/ 162 w 395"/>
                <a:gd name="T57" fmla="*/ 76 h 470"/>
                <a:gd name="T58" fmla="*/ 143 w 395"/>
                <a:gd name="T59" fmla="*/ 87 h 470"/>
                <a:gd name="T60" fmla="*/ 127 w 395"/>
                <a:gd name="T61" fmla="*/ 101 h 470"/>
                <a:gd name="T62" fmla="*/ 112 w 395"/>
                <a:gd name="T63" fmla="*/ 116 h 470"/>
                <a:gd name="T64" fmla="*/ 102 w 395"/>
                <a:gd name="T65" fmla="*/ 134 h 470"/>
                <a:gd name="T66" fmla="*/ 93 w 395"/>
                <a:gd name="T67" fmla="*/ 154 h 470"/>
                <a:gd name="T68" fmla="*/ 90 w 395"/>
                <a:gd name="T69" fmla="*/ 166 h 470"/>
                <a:gd name="T70" fmla="*/ 88 w 395"/>
                <a:gd name="T71" fmla="*/ 179 h 470"/>
                <a:gd name="T72" fmla="*/ 87 w 395"/>
                <a:gd name="T73" fmla="*/ 193 h 470"/>
                <a:gd name="T74" fmla="*/ 87 w 395"/>
                <a:gd name="T75" fmla="*/ 470 h 470"/>
                <a:gd name="T76" fmla="*/ 4 w 395"/>
                <a:gd name="T77" fmla="*/ 470 h 470"/>
                <a:gd name="T78" fmla="*/ 4 w 395"/>
                <a:gd name="T79" fmla="*/ 135 h 470"/>
                <a:gd name="T80" fmla="*/ 3 w 395"/>
                <a:gd name="T81" fmla="*/ 89 h 470"/>
                <a:gd name="T82" fmla="*/ 2 w 395"/>
                <a:gd name="T83" fmla="*/ 48 h 470"/>
                <a:gd name="T84" fmla="*/ 0 w 395"/>
                <a:gd name="T85" fmla="*/ 10 h 470"/>
                <a:gd name="T86" fmla="*/ 74 w 395"/>
                <a:gd name="T87" fmla="*/ 10 h 470"/>
                <a:gd name="T88" fmla="*/ 79 w 395"/>
                <a:gd name="T89" fmla="*/ 85 h 470"/>
                <a:gd name="T90" fmla="*/ 81 w 395"/>
                <a:gd name="T91" fmla="*/ 85 h 470"/>
                <a:gd name="T92" fmla="*/ 92 w 395"/>
                <a:gd name="T93" fmla="*/ 67 h 470"/>
                <a:gd name="T94" fmla="*/ 108 w 395"/>
                <a:gd name="T95" fmla="*/ 49 h 470"/>
                <a:gd name="T96" fmla="*/ 126 w 395"/>
                <a:gd name="T97" fmla="*/ 34 h 470"/>
                <a:gd name="T98" fmla="*/ 148 w 395"/>
                <a:gd name="T99" fmla="*/ 20 h 470"/>
                <a:gd name="T100" fmla="*/ 173 w 395"/>
                <a:gd name="T101" fmla="*/ 9 h 470"/>
                <a:gd name="T102" fmla="*/ 201 w 395"/>
                <a:gd name="T103" fmla="*/ 2 h 470"/>
                <a:gd name="T104" fmla="*/ 232 w 395"/>
                <a:gd name="T10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5" h="470">
                  <a:moveTo>
                    <a:pt x="232" y="0"/>
                  </a:moveTo>
                  <a:lnTo>
                    <a:pt x="248" y="0"/>
                  </a:lnTo>
                  <a:lnTo>
                    <a:pt x="264" y="3"/>
                  </a:lnTo>
                  <a:lnTo>
                    <a:pt x="281" y="7"/>
                  </a:lnTo>
                  <a:lnTo>
                    <a:pt x="297" y="13"/>
                  </a:lnTo>
                  <a:lnTo>
                    <a:pt x="314" y="21"/>
                  </a:lnTo>
                  <a:lnTo>
                    <a:pt x="330" y="32"/>
                  </a:lnTo>
                  <a:lnTo>
                    <a:pt x="346" y="46"/>
                  </a:lnTo>
                  <a:lnTo>
                    <a:pt x="359" y="62"/>
                  </a:lnTo>
                  <a:lnTo>
                    <a:pt x="371" y="82"/>
                  </a:lnTo>
                  <a:lnTo>
                    <a:pt x="381" y="105"/>
                  </a:lnTo>
                  <a:lnTo>
                    <a:pt x="389" y="131"/>
                  </a:lnTo>
                  <a:lnTo>
                    <a:pt x="394" y="161"/>
                  </a:lnTo>
                  <a:lnTo>
                    <a:pt x="395" y="196"/>
                  </a:lnTo>
                  <a:lnTo>
                    <a:pt x="395" y="470"/>
                  </a:lnTo>
                  <a:lnTo>
                    <a:pt x="311" y="470"/>
                  </a:lnTo>
                  <a:lnTo>
                    <a:pt x="311" y="205"/>
                  </a:lnTo>
                  <a:lnTo>
                    <a:pt x="311" y="183"/>
                  </a:lnTo>
                  <a:lnTo>
                    <a:pt x="308" y="162"/>
                  </a:lnTo>
                  <a:lnTo>
                    <a:pt x="304" y="142"/>
                  </a:lnTo>
                  <a:lnTo>
                    <a:pt x="296" y="125"/>
                  </a:lnTo>
                  <a:lnTo>
                    <a:pt x="288" y="109"/>
                  </a:lnTo>
                  <a:lnTo>
                    <a:pt x="276" y="95"/>
                  </a:lnTo>
                  <a:lnTo>
                    <a:pt x="263" y="84"/>
                  </a:lnTo>
                  <a:lnTo>
                    <a:pt x="246" y="75"/>
                  </a:lnTo>
                  <a:lnTo>
                    <a:pt x="227" y="70"/>
                  </a:lnTo>
                  <a:lnTo>
                    <a:pt x="205" y="68"/>
                  </a:lnTo>
                  <a:lnTo>
                    <a:pt x="182" y="70"/>
                  </a:lnTo>
                  <a:lnTo>
                    <a:pt x="162" y="76"/>
                  </a:lnTo>
                  <a:lnTo>
                    <a:pt x="143" y="87"/>
                  </a:lnTo>
                  <a:lnTo>
                    <a:pt x="127" y="101"/>
                  </a:lnTo>
                  <a:lnTo>
                    <a:pt x="112" y="116"/>
                  </a:lnTo>
                  <a:lnTo>
                    <a:pt x="102" y="134"/>
                  </a:lnTo>
                  <a:lnTo>
                    <a:pt x="93" y="154"/>
                  </a:lnTo>
                  <a:lnTo>
                    <a:pt x="90" y="166"/>
                  </a:lnTo>
                  <a:lnTo>
                    <a:pt x="88" y="179"/>
                  </a:lnTo>
                  <a:lnTo>
                    <a:pt x="87" y="193"/>
                  </a:lnTo>
                  <a:lnTo>
                    <a:pt x="87" y="470"/>
                  </a:lnTo>
                  <a:lnTo>
                    <a:pt x="4" y="470"/>
                  </a:lnTo>
                  <a:lnTo>
                    <a:pt x="4" y="135"/>
                  </a:lnTo>
                  <a:lnTo>
                    <a:pt x="3" y="89"/>
                  </a:lnTo>
                  <a:lnTo>
                    <a:pt x="2" y="48"/>
                  </a:lnTo>
                  <a:lnTo>
                    <a:pt x="0" y="10"/>
                  </a:lnTo>
                  <a:lnTo>
                    <a:pt x="74" y="10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92" y="67"/>
                  </a:lnTo>
                  <a:lnTo>
                    <a:pt x="108" y="49"/>
                  </a:lnTo>
                  <a:lnTo>
                    <a:pt x="126" y="34"/>
                  </a:lnTo>
                  <a:lnTo>
                    <a:pt x="148" y="20"/>
                  </a:lnTo>
                  <a:lnTo>
                    <a:pt x="173" y="9"/>
                  </a:lnTo>
                  <a:lnTo>
                    <a:pt x="201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53AEEBFB-B314-C64A-AEDC-0685A4ADBA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6" y="1275"/>
              <a:ext cx="112" cy="121"/>
            </a:xfrm>
            <a:custGeom>
              <a:avLst/>
              <a:gdLst>
                <a:gd name="T0" fmla="*/ 200 w 450"/>
                <a:gd name="T1" fmla="*/ 65 h 481"/>
                <a:gd name="T2" fmla="*/ 157 w 450"/>
                <a:gd name="T3" fmla="*/ 81 h 481"/>
                <a:gd name="T4" fmla="*/ 126 w 450"/>
                <a:gd name="T5" fmla="*/ 110 h 481"/>
                <a:gd name="T6" fmla="*/ 103 w 450"/>
                <a:gd name="T7" fmla="*/ 149 h 481"/>
                <a:gd name="T8" fmla="*/ 89 w 450"/>
                <a:gd name="T9" fmla="*/ 194 h 481"/>
                <a:gd name="T10" fmla="*/ 85 w 450"/>
                <a:gd name="T11" fmla="*/ 241 h 481"/>
                <a:gd name="T12" fmla="*/ 94 w 450"/>
                <a:gd name="T13" fmla="*/ 304 h 481"/>
                <a:gd name="T14" fmla="*/ 117 w 450"/>
                <a:gd name="T15" fmla="*/ 356 h 481"/>
                <a:gd name="T16" fmla="*/ 151 w 450"/>
                <a:gd name="T17" fmla="*/ 394 h 481"/>
                <a:gd name="T18" fmla="*/ 197 w 450"/>
                <a:gd name="T19" fmla="*/ 415 h 481"/>
                <a:gd name="T20" fmla="*/ 224 w 450"/>
                <a:gd name="T21" fmla="*/ 418 h 481"/>
                <a:gd name="T22" fmla="*/ 274 w 450"/>
                <a:gd name="T23" fmla="*/ 408 h 481"/>
                <a:gd name="T24" fmla="*/ 316 w 450"/>
                <a:gd name="T25" fmla="*/ 377 h 481"/>
                <a:gd name="T26" fmla="*/ 345 w 450"/>
                <a:gd name="T27" fmla="*/ 331 h 481"/>
                <a:gd name="T28" fmla="*/ 362 w 450"/>
                <a:gd name="T29" fmla="*/ 272 h 481"/>
                <a:gd name="T30" fmla="*/ 363 w 450"/>
                <a:gd name="T31" fmla="*/ 217 h 481"/>
                <a:gd name="T32" fmla="*/ 354 w 450"/>
                <a:gd name="T33" fmla="*/ 173 h 481"/>
                <a:gd name="T34" fmla="*/ 338 w 450"/>
                <a:gd name="T35" fmla="*/ 131 h 481"/>
                <a:gd name="T36" fmla="*/ 311 w 450"/>
                <a:gd name="T37" fmla="*/ 95 h 481"/>
                <a:gd name="T38" fmla="*/ 274 w 450"/>
                <a:gd name="T39" fmla="*/ 71 h 481"/>
                <a:gd name="T40" fmla="*/ 226 w 450"/>
                <a:gd name="T41" fmla="*/ 63 h 481"/>
                <a:gd name="T42" fmla="*/ 267 w 450"/>
                <a:gd name="T43" fmla="*/ 2 h 481"/>
                <a:gd name="T44" fmla="*/ 334 w 450"/>
                <a:gd name="T45" fmla="*/ 24 h 481"/>
                <a:gd name="T46" fmla="*/ 389 w 450"/>
                <a:gd name="T47" fmla="*/ 65 h 481"/>
                <a:gd name="T48" fmla="*/ 428 w 450"/>
                <a:gd name="T49" fmla="*/ 123 h 481"/>
                <a:gd name="T50" fmla="*/ 448 w 450"/>
                <a:gd name="T51" fmla="*/ 195 h 481"/>
                <a:gd name="T52" fmla="*/ 448 w 450"/>
                <a:gd name="T53" fmla="*/ 273 h 481"/>
                <a:gd name="T54" fmla="*/ 433 w 450"/>
                <a:gd name="T55" fmla="*/ 338 h 481"/>
                <a:gd name="T56" fmla="*/ 405 w 450"/>
                <a:gd name="T57" fmla="*/ 391 h 481"/>
                <a:gd name="T58" fmla="*/ 367 w 450"/>
                <a:gd name="T59" fmla="*/ 431 h 481"/>
                <a:gd name="T60" fmla="*/ 322 w 450"/>
                <a:gd name="T61" fmla="*/ 459 h 481"/>
                <a:gd name="T62" fmla="*/ 273 w 450"/>
                <a:gd name="T63" fmla="*/ 476 h 481"/>
                <a:gd name="T64" fmla="*/ 222 w 450"/>
                <a:gd name="T65" fmla="*/ 481 h 481"/>
                <a:gd name="T66" fmla="*/ 188 w 450"/>
                <a:gd name="T67" fmla="*/ 479 h 481"/>
                <a:gd name="T68" fmla="*/ 127 w 450"/>
                <a:gd name="T69" fmla="*/ 461 h 481"/>
                <a:gd name="T70" fmla="*/ 76 w 450"/>
                <a:gd name="T71" fmla="*/ 427 h 481"/>
                <a:gd name="T72" fmla="*/ 36 w 450"/>
                <a:gd name="T73" fmla="*/ 379 h 481"/>
                <a:gd name="T74" fmla="*/ 10 w 450"/>
                <a:gd name="T75" fmla="*/ 317 h 481"/>
                <a:gd name="T76" fmla="*/ 0 w 450"/>
                <a:gd name="T77" fmla="*/ 244 h 481"/>
                <a:gd name="T78" fmla="*/ 11 w 450"/>
                <a:gd name="T79" fmla="*/ 167 h 481"/>
                <a:gd name="T80" fmla="*/ 37 w 450"/>
                <a:gd name="T81" fmla="*/ 103 h 481"/>
                <a:gd name="T82" fmla="*/ 79 w 450"/>
                <a:gd name="T83" fmla="*/ 53 h 481"/>
                <a:gd name="T84" fmla="*/ 132 w 450"/>
                <a:gd name="T85" fmla="*/ 19 h 481"/>
                <a:gd name="T86" fmla="*/ 195 w 450"/>
                <a:gd name="T8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0" h="481">
                  <a:moveTo>
                    <a:pt x="226" y="63"/>
                  </a:moveTo>
                  <a:lnTo>
                    <a:pt x="200" y="65"/>
                  </a:lnTo>
                  <a:lnTo>
                    <a:pt x="178" y="71"/>
                  </a:lnTo>
                  <a:lnTo>
                    <a:pt x="157" y="81"/>
                  </a:lnTo>
                  <a:lnTo>
                    <a:pt x="141" y="94"/>
                  </a:lnTo>
                  <a:lnTo>
                    <a:pt x="126" y="110"/>
                  </a:lnTo>
                  <a:lnTo>
                    <a:pt x="113" y="129"/>
                  </a:lnTo>
                  <a:lnTo>
                    <a:pt x="103" y="149"/>
                  </a:lnTo>
                  <a:lnTo>
                    <a:pt x="96" y="171"/>
                  </a:lnTo>
                  <a:lnTo>
                    <a:pt x="89" y="194"/>
                  </a:lnTo>
                  <a:lnTo>
                    <a:pt x="86" y="217"/>
                  </a:lnTo>
                  <a:lnTo>
                    <a:pt x="85" y="241"/>
                  </a:lnTo>
                  <a:lnTo>
                    <a:pt x="87" y="273"/>
                  </a:lnTo>
                  <a:lnTo>
                    <a:pt x="94" y="304"/>
                  </a:lnTo>
                  <a:lnTo>
                    <a:pt x="103" y="332"/>
                  </a:lnTo>
                  <a:lnTo>
                    <a:pt x="117" y="356"/>
                  </a:lnTo>
                  <a:lnTo>
                    <a:pt x="132" y="377"/>
                  </a:lnTo>
                  <a:lnTo>
                    <a:pt x="151" y="394"/>
                  </a:lnTo>
                  <a:lnTo>
                    <a:pt x="173" y="408"/>
                  </a:lnTo>
                  <a:lnTo>
                    <a:pt x="197" y="415"/>
                  </a:lnTo>
                  <a:lnTo>
                    <a:pt x="223" y="418"/>
                  </a:lnTo>
                  <a:lnTo>
                    <a:pt x="224" y="418"/>
                  </a:lnTo>
                  <a:lnTo>
                    <a:pt x="250" y="415"/>
                  </a:lnTo>
                  <a:lnTo>
                    <a:pt x="274" y="408"/>
                  </a:lnTo>
                  <a:lnTo>
                    <a:pt x="296" y="395"/>
                  </a:lnTo>
                  <a:lnTo>
                    <a:pt x="316" y="377"/>
                  </a:lnTo>
                  <a:lnTo>
                    <a:pt x="331" y="356"/>
                  </a:lnTo>
                  <a:lnTo>
                    <a:pt x="345" y="331"/>
                  </a:lnTo>
                  <a:lnTo>
                    <a:pt x="355" y="303"/>
                  </a:lnTo>
                  <a:lnTo>
                    <a:pt x="362" y="272"/>
                  </a:lnTo>
                  <a:lnTo>
                    <a:pt x="364" y="238"/>
                  </a:lnTo>
                  <a:lnTo>
                    <a:pt x="363" y="217"/>
                  </a:lnTo>
                  <a:lnTo>
                    <a:pt x="360" y="195"/>
                  </a:lnTo>
                  <a:lnTo>
                    <a:pt x="354" y="173"/>
                  </a:lnTo>
                  <a:lnTo>
                    <a:pt x="347" y="151"/>
                  </a:lnTo>
                  <a:lnTo>
                    <a:pt x="338" y="131"/>
                  </a:lnTo>
                  <a:lnTo>
                    <a:pt x="325" y="112"/>
                  </a:lnTo>
                  <a:lnTo>
                    <a:pt x="311" y="95"/>
                  </a:lnTo>
                  <a:lnTo>
                    <a:pt x="294" y="82"/>
                  </a:lnTo>
                  <a:lnTo>
                    <a:pt x="274" y="71"/>
                  </a:lnTo>
                  <a:lnTo>
                    <a:pt x="252" y="65"/>
                  </a:lnTo>
                  <a:lnTo>
                    <a:pt x="226" y="63"/>
                  </a:lnTo>
                  <a:close/>
                  <a:moveTo>
                    <a:pt x="229" y="0"/>
                  </a:moveTo>
                  <a:lnTo>
                    <a:pt x="267" y="2"/>
                  </a:lnTo>
                  <a:lnTo>
                    <a:pt x="302" y="10"/>
                  </a:lnTo>
                  <a:lnTo>
                    <a:pt x="334" y="24"/>
                  </a:lnTo>
                  <a:lnTo>
                    <a:pt x="364" y="43"/>
                  </a:lnTo>
                  <a:lnTo>
                    <a:pt x="389" y="65"/>
                  </a:lnTo>
                  <a:lnTo>
                    <a:pt x="410" y="92"/>
                  </a:lnTo>
                  <a:lnTo>
                    <a:pt x="428" y="123"/>
                  </a:lnTo>
                  <a:lnTo>
                    <a:pt x="440" y="157"/>
                  </a:lnTo>
                  <a:lnTo>
                    <a:pt x="448" y="195"/>
                  </a:lnTo>
                  <a:lnTo>
                    <a:pt x="450" y="236"/>
                  </a:lnTo>
                  <a:lnTo>
                    <a:pt x="448" y="273"/>
                  </a:lnTo>
                  <a:lnTo>
                    <a:pt x="442" y="308"/>
                  </a:lnTo>
                  <a:lnTo>
                    <a:pt x="433" y="338"/>
                  </a:lnTo>
                  <a:lnTo>
                    <a:pt x="420" y="367"/>
                  </a:lnTo>
                  <a:lnTo>
                    <a:pt x="405" y="391"/>
                  </a:lnTo>
                  <a:lnTo>
                    <a:pt x="387" y="413"/>
                  </a:lnTo>
                  <a:lnTo>
                    <a:pt x="367" y="431"/>
                  </a:lnTo>
                  <a:lnTo>
                    <a:pt x="345" y="446"/>
                  </a:lnTo>
                  <a:lnTo>
                    <a:pt x="322" y="459"/>
                  </a:lnTo>
                  <a:lnTo>
                    <a:pt x="298" y="468"/>
                  </a:lnTo>
                  <a:lnTo>
                    <a:pt x="273" y="476"/>
                  </a:lnTo>
                  <a:lnTo>
                    <a:pt x="248" y="479"/>
                  </a:lnTo>
                  <a:lnTo>
                    <a:pt x="222" y="481"/>
                  </a:lnTo>
                  <a:lnTo>
                    <a:pt x="221" y="481"/>
                  </a:lnTo>
                  <a:lnTo>
                    <a:pt x="188" y="479"/>
                  </a:lnTo>
                  <a:lnTo>
                    <a:pt x="156" y="471"/>
                  </a:lnTo>
                  <a:lnTo>
                    <a:pt x="127" y="461"/>
                  </a:lnTo>
                  <a:lnTo>
                    <a:pt x="101" y="446"/>
                  </a:lnTo>
                  <a:lnTo>
                    <a:pt x="76" y="427"/>
                  </a:lnTo>
                  <a:lnTo>
                    <a:pt x="55" y="405"/>
                  </a:lnTo>
                  <a:lnTo>
                    <a:pt x="36" y="379"/>
                  </a:lnTo>
                  <a:lnTo>
                    <a:pt x="21" y="350"/>
                  </a:lnTo>
                  <a:lnTo>
                    <a:pt x="10" y="317"/>
                  </a:lnTo>
                  <a:lnTo>
                    <a:pt x="4" y="282"/>
                  </a:lnTo>
                  <a:lnTo>
                    <a:pt x="0" y="244"/>
                  </a:lnTo>
                  <a:lnTo>
                    <a:pt x="4" y="203"/>
                  </a:lnTo>
                  <a:lnTo>
                    <a:pt x="11" y="167"/>
                  </a:lnTo>
                  <a:lnTo>
                    <a:pt x="22" y="133"/>
                  </a:lnTo>
                  <a:lnTo>
                    <a:pt x="37" y="103"/>
                  </a:lnTo>
                  <a:lnTo>
                    <a:pt x="57" y="76"/>
                  </a:lnTo>
                  <a:lnTo>
                    <a:pt x="79" y="53"/>
                  </a:lnTo>
                  <a:lnTo>
                    <a:pt x="104" y="35"/>
                  </a:lnTo>
                  <a:lnTo>
                    <a:pt x="132" y="19"/>
                  </a:lnTo>
                  <a:lnTo>
                    <a:pt x="163" y="8"/>
                  </a:lnTo>
                  <a:lnTo>
                    <a:pt x="195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264D406B-52D2-1548-AF7D-D96B72E08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1" y="1278"/>
              <a:ext cx="167" cy="115"/>
            </a:xfrm>
            <a:custGeom>
              <a:avLst/>
              <a:gdLst>
                <a:gd name="T0" fmla="*/ 0 w 668"/>
                <a:gd name="T1" fmla="*/ 0 h 460"/>
                <a:gd name="T2" fmla="*/ 86 w 668"/>
                <a:gd name="T3" fmla="*/ 0 h 460"/>
                <a:gd name="T4" fmla="*/ 148 w 668"/>
                <a:gd name="T5" fmla="*/ 233 h 460"/>
                <a:gd name="T6" fmla="*/ 165 w 668"/>
                <a:gd name="T7" fmla="*/ 309 h 460"/>
                <a:gd name="T8" fmla="*/ 181 w 668"/>
                <a:gd name="T9" fmla="*/ 381 h 460"/>
                <a:gd name="T10" fmla="*/ 184 w 668"/>
                <a:gd name="T11" fmla="*/ 381 h 460"/>
                <a:gd name="T12" fmla="*/ 196 w 668"/>
                <a:gd name="T13" fmla="*/ 333 h 460"/>
                <a:gd name="T14" fmla="*/ 209 w 668"/>
                <a:gd name="T15" fmla="*/ 284 h 460"/>
                <a:gd name="T16" fmla="*/ 225 w 668"/>
                <a:gd name="T17" fmla="*/ 234 h 460"/>
                <a:gd name="T18" fmla="*/ 299 w 668"/>
                <a:gd name="T19" fmla="*/ 0 h 460"/>
                <a:gd name="T20" fmla="*/ 370 w 668"/>
                <a:gd name="T21" fmla="*/ 0 h 460"/>
                <a:gd name="T22" fmla="*/ 441 w 668"/>
                <a:gd name="T23" fmla="*/ 230 h 460"/>
                <a:gd name="T24" fmla="*/ 457 w 668"/>
                <a:gd name="T25" fmla="*/ 282 h 460"/>
                <a:gd name="T26" fmla="*/ 470 w 668"/>
                <a:gd name="T27" fmla="*/ 333 h 460"/>
                <a:gd name="T28" fmla="*/ 482 w 668"/>
                <a:gd name="T29" fmla="*/ 381 h 460"/>
                <a:gd name="T30" fmla="*/ 485 w 668"/>
                <a:gd name="T31" fmla="*/ 381 h 460"/>
                <a:gd name="T32" fmla="*/ 494 w 668"/>
                <a:gd name="T33" fmla="*/ 333 h 460"/>
                <a:gd name="T34" fmla="*/ 506 w 668"/>
                <a:gd name="T35" fmla="*/ 283 h 460"/>
                <a:gd name="T36" fmla="*/ 520 w 668"/>
                <a:gd name="T37" fmla="*/ 231 h 460"/>
                <a:gd name="T38" fmla="*/ 585 w 668"/>
                <a:gd name="T39" fmla="*/ 0 h 460"/>
                <a:gd name="T40" fmla="*/ 668 w 668"/>
                <a:gd name="T41" fmla="*/ 0 h 460"/>
                <a:gd name="T42" fmla="*/ 520 w 668"/>
                <a:gd name="T43" fmla="*/ 460 h 460"/>
                <a:gd name="T44" fmla="*/ 444 w 668"/>
                <a:gd name="T45" fmla="*/ 460 h 460"/>
                <a:gd name="T46" fmla="*/ 374 w 668"/>
                <a:gd name="T47" fmla="*/ 240 h 460"/>
                <a:gd name="T48" fmla="*/ 358 w 668"/>
                <a:gd name="T49" fmla="*/ 190 h 460"/>
                <a:gd name="T50" fmla="*/ 345 w 668"/>
                <a:gd name="T51" fmla="*/ 141 h 460"/>
                <a:gd name="T52" fmla="*/ 333 w 668"/>
                <a:gd name="T53" fmla="*/ 88 h 460"/>
                <a:gd name="T54" fmla="*/ 331 w 668"/>
                <a:gd name="T55" fmla="*/ 88 h 460"/>
                <a:gd name="T56" fmla="*/ 318 w 668"/>
                <a:gd name="T57" fmla="*/ 142 h 460"/>
                <a:gd name="T58" fmla="*/ 305 w 668"/>
                <a:gd name="T59" fmla="*/ 192 h 460"/>
                <a:gd name="T60" fmla="*/ 289 w 668"/>
                <a:gd name="T61" fmla="*/ 241 h 460"/>
                <a:gd name="T62" fmla="*/ 215 w 668"/>
                <a:gd name="T63" fmla="*/ 460 h 460"/>
                <a:gd name="T64" fmla="*/ 139 w 668"/>
                <a:gd name="T65" fmla="*/ 460 h 460"/>
                <a:gd name="T66" fmla="*/ 0 w 668"/>
                <a:gd name="T6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460">
                  <a:moveTo>
                    <a:pt x="0" y="0"/>
                  </a:moveTo>
                  <a:lnTo>
                    <a:pt x="86" y="0"/>
                  </a:lnTo>
                  <a:lnTo>
                    <a:pt x="148" y="233"/>
                  </a:lnTo>
                  <a:lnTo>
                    <a:pt x="165" y="309"/>
                  </a:lnTo>
                  <a:lnTo>
                    <a:pt x="181" y="381"/>
                  </a:lnTo>
                  <a:lnTo>
                    <a:pt x="184" y="381"/>
                  </a:lnTo>
                  <a:lnTo>
                    <a:pt x="196" y="333"/>
                  </a:lnTo>
                  <a:lnTo>
                    <a:pt x="209" y="284"/>
                  </a:lnTo>
                  <a:lnTo>
                    <a:pt x="225" y="234"/>
                  </a:lnTo>
                  <a:lnTo>
                    <a:pt x="299" y="0"/>
                  </a:lnTo>
                  <a:lnTo>
                    <a:pt x="370" y="0"/>
                  </a:lnTo>
                  <a:lnTo>
                    <a:pt x="441" y="230"/>
                  </a:lnTo>
                  <a:lnTo>
                    <a:pt x="457" y="282"/>
                  </a:lnTo>
                  <a:lnTo>
                    <a:pt x="470" y="333"/>
                  </a:lnTo>
                  <a:lnTo>
                    <a:pt x="482" y="381"/>
                  </a:lnTo>
                  <a:lnTo>
                    <a:pt x="485" y="381"/>
                  </a:lnTo>
                  <a:lnTo>
                    <a:pt x="494" y="333"/>
                  </a:lnTo>
                  <a:lnTo>
                    <a:pt x="506" y="283"/>
                  </a:lnTo>
                  <a:lnTo>
                    <a:pt x="520" y="231"/>
                  </a:lnTo>
                  <a:lnTo>
                    <a:pt x="585" y="0"/>
                  </a:lnTo>
                  <a:lnTo>
                    <a:pt x="668" y="0"/>
                  </a:lnTo>
                  <a:lnTo>
                    <a:pt x="520" y="460"/>
                  </a:lnTo>
                  <a:lnTo>
                    <a:pt x="444" y="460"/>
                  </a:lnTo>
                  <a:lnTo>
                    <a:pt x="374" y="240"/>
                  </a:lnTo>
                  <a:lnTo>
                    <a:pt x="358" y="190"/>
                  </a:lnTo>
                  <a:lnTo>
                    <a:pt x="345" y="141"/>
                  </a:lnTo>
                  <a:lnTo>
                    <a:pt x="333" y="88"/>
                  </a:lnTo>
                  <a:lnTo>
                    <a:pt x="331" y="88"/>
                  </a:lnTo>
                  <a:lnTo>
                    <a:pt x="318" y="142"/>
                  </a:lnTo>
                  <a:lnTo>
                    <a:pt x="305" y="192"/>
                  </a:lnTo>
                  <a:lnTo>
                    <a:pt x="289" y="241"/>
                  </a:lnTo>
                  <a:lnTo>
                    <a:pt x="215" y="460"/>
                  </a:lnTo>
                  <a:lnTo>
                    <a:pt x="139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65BE550-07F8-C14A-A8E8-C2AA0ED7A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0" y="1275"/>
              <a:ext cx="91" cy="121"/>
            </a:xfrm>
            <a:custGeom>
              <a:avLst/>
              <a:gdLst>
                <a:gd name="T0" fmla="*/ 247 w 364"/>
                <a:gd name="T1" fmla="*/ 0 h 481"/>
                <a:gd name="T2" fmla="*/ 283 w 364"/>
                <a:gd name="T3" fmla="*/ 2 h 481"/>
                <a:gd name="T4" fmla="*/ 316 w 364"/>
                <a:gd name="T5" fmla="*/ 7 h 481"/>
                <a:gd name="T6" fmla="*/ 343 w 364"/>
                <a:gd name="T7" fmla="*/ 16 h 481"/>
                <a:gd name="T8" fmla="*/ 364 w 364"/>
                <a:gd name="T9" fmla="*/ 24 h 481"/>
                <a:gd name="T10" fmla="*/ 345 w 364"/>
                <a:gd name="T11" fmla="*/ 88 h 481"/>
                <a:gd name="T12" fmla="*/ 331 w 364"/>
                <a:gd name="T13" fmla="*/ 82 h 481"/>
                <a:gd name="T14" fmla="*/ 314 w 364"/>
                <a:gd name="T15" fmla="*/ 75 h 481"/>
                <a:gd name="T16" fmla="*/ 296 w 364"/>
                <a:gd name="T17" fmla="*/ 71 h 481"/>
                <a:gd name="T18" fmla="*/ 274 w 364"/>
                <a:gd name="T19" fmla="*/ 67 h 481"/>
                <a:gd name="T20" fmla="*/ 247 w 364"/>
                <a:gd name="T21" fmla="*/ 66 h 481"/>
                <a:gd name="T22" fmla="*/ 217 w 364"/>
                <a:gd name="T23" fmla="*/ 68 h 481"/>
                <a:gd name="T24" fmla="*/ 190 w 364"/>
                <a:gd name="T25" fmla="*/ 75 h 481"/>
                <a:gd name="T26" fmla="*/ 166 w 364"/>
                <a:gd name="T27" fmla="*/ 86 h 481"/>
                <a:gd name="T28" fmla="*/ 145 w 364"/>
                <a:gd name="T29" fmla="*/ 101 h 481"/>
                <a:gd name="T30" fmla="*/ 127 w 364"/>
                <a:gd name="T31" fmla="*/ 117 h 481"/>
                <a:gd name="T32" fmla="*/ 112 w 364"/>
                <a:gd name="T33" fmla="*/ 138 h 481"/>
                <a:gd name="T34" fmla="*/ 101 w 364"/>
                <a:gd name="T35" fmla="*/ 161 h 481"/>
                <a:gd name="T36" fmla="*/ 92 w 364"/>
                <a:gd name="T37" fmla="*/ 186 h 481"/>
                <a:gd name="T38" fmla="*/ 87 w 364"/>
                <a:gd name="T39" fmla="*/ 213 h 481"/>
                <a:gd name="T40" fmla="*/ 85 w 364"/>
                <a:gd name="T41" fmla="*/ 241 h 481"/>
                <a:gd name="T42" fmla="*/ 87 w 364"/>
                <a:gd name="T43" fmla="*/ 276 h 481"/>
                <a:gd name="T44" fmla="*/ 95 w 364"/>
                <a:gd name="T45" fmla="*/ 306 h 481"/>
                <a:gd name="T46" fmla="*/ 106 w 364"/>
                <a:gd name="T47" fmla="*/ 333 h 481"/>
                <a:gd name="T48" fmla="*/ 122 w 364"/>
                <a:gd name="T49" fmla="*/ 356 h 481"/>
                <a:gd name="T50" fmla="*/ 141 w 364"/>
                <a:gd name="T51" fmla="*/ 376 h 481"/>
                <a:gd name="T52" fmla="*/ 163 w 364"/>
                <a:gd name="T53" fmla="*/ 392 h 481"/>
                <a:gd name="T54" fmla="*/ 188 w 364"/>
                <a:gd name="T55" fmla="*/ 403 h 481"/>
                <a:gd name="T56" fmla="*/ 215 w 364"/>
                <a:gd name="T57" fmla="*/ 411 h 481"/>
                <a:gd name="T58" fmla="*/ 244 w 364"/>
                <a:gd name="T59" fmla="*/ 413 h 481"/>
                <a:gd name="T60" fmla="*/ 272 w 364"/>
                <a:gd name="T61" fmla="*/ 412 h 481"/>
                <a:gd name="T62" fmla="*/ 295 w 364"/>
                <a:gd name="T63" fmla="*/ 409 h 481"/>
                <a:gd name="T64" fmla="*/ 314 w 364"/>
                <a:gd name="T65" fmla="*/ 403 h 481"/>
                <a:gd name="T66" fmla="*/ 332 w 364"/>
                <a:gd name="T67" fmla="*/ 397 h 481"/>
                <a:gd name="T68" fmla="*/ 347 w 364"/>
                <a:gd name="T69" fmla="*/ 391 h 481"/>
                <a:gd name="T70" fmla="*/ 362 w 364"/>
                <a:gd name="T71" fmla="*/ 454 h 481"/>
                <a:gd name="T72" fmla="*/ 346 w 364"/>
                <a:gd name="T73" fmla="*/ 461 h 481"/>
                <a:gd name="T74" fmla="*/ 324 w 364"/>
                <a:gd name="T75" fmla="*/ 468 h 481"/>
                <a:gd name="T76" fmla="*/ 297 w 364"/>
                <a:gd name="T77" fmla="*/ 475 h 481"/>
                <a:gd name="T78" fmla="*/ 265 w 364"/>
                <a:gd name="T79" fmla="*/ 479 h 481"/>
                <a:gd name="T80" fmla="*/ 230 w 364"/>
                <a:gd name="T81" fmla="*/ 481 h 481"/>
                <a:gd name="T82" fmla="*/ 193 w 364"/>
                <a:gd name="T83" fmla="*/ 479 h 481"/>
                <a:gd name="T84" fmla="*/ 159 w 364"/>
                <a:gd name="T85" fmla="*/ 471 h 481"/>
                <a:gd name="T86" fmla="*/ 128 w 364"/>
                <a:gd name="T87" fmla="*/ 461 h 481"/>
                <a:gd name="T88" fmla="*/ 100 w 364"/>
                <a:gd name="T89" fmla="*/ 445 h 481"/>
                <a:gd name="T90" fmla="*/ 75 w 364"/>
                <a:gd name="T91" fmla="*/ 426 h 481"/>
                <a:gd name="T92" fmla="*/ 53 w 364"/>
                <a:gd name="T93" fmla="*/ 404 h 481"/>
                <a:gd name="T94" fmla="*/ 35 w 364"/>
                <a:gd name="T95" fmla="*/ 378 h 481"/>
                <a:gd name="T96" fmla="*/ 20 w 364"/>
                <a:gd name="T97" fmla="*/ 349 h 481"/>
                <a:gd name="T98" fmla="*/ 10 w 364"/>
                <a:gd name="T99" fmla="*/ 317 h 481"/>
                <a:gd name="T100" fmla="*/ 2 w 364"/>
                <a:gd name="T101" fmla="*/ 282 h 481"/>
                <a:gd name="T102" fmla="*/ 0 w 364"/>
                <a:gd name="T103" fmla="*/ 245 h 481"/>
                <a:gd name="T104" fmla="*/ 3 w 364"/>
                <a:gd name="T105" fmla="*/ 207 h 481"/>
                <a:gd name="T106" fmla="*/ 10 w 364"/>
                <a:gd name="T107" fmla="*/ 172 h 481"/>
                <a:gd name="T108" fmla="*/ 21 w 364"/>
                <a:gd name="T109" fmla="*/ 139 h 481"/>
                <a:gd name="T110" fmla="*/ 37 w 364"/>
                <a:gd name="T111" fmla="*/ 109 h 481"/>
                <a:gd name="T112" fmla="*/ 57 w 364"/>
                <a:gd name="T113" fmla="*/ 82 h 481"/>
                <a:gd name="T114" fmla="*/ 80 w 364"/>
                <a:gd name="T115" fmla="*/ 58 h 481"/>
                <a:gd name="T116" fmla="*/ 107 w 364"/>
                <a:gd name="T117" fmla="*/ 38 h 481"/>
                <a:gd name="T118" fmla="*/ 137 w 364"/>
                <a:gd name="T119" fmla="*/ 22 h 481"/>
                <a:gd name="T120" fmla="*/ 171 w 364"/>
                <a:gd name="T121" fmla="*/ 9 h 481"/>
                <a:gd name="T122" fmla="*/ 208 w 364"/>
                <a:gd name="T123" fmla="*/ 2 h 481"/>
                <a:gd name="T124" fmla="*/ 247 w 364"/>
                <a:gd name="T12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81">
                  <a:moveTo>
                    <a:pt x="247" y="0"/>
                  </a:moveTo>
                  <a:lnTo>
                    <a:pt x="283" y="2"/>
                  </a:lnTo>
                  <a:lnTo>
                    <a:pt x="316" y="7"/>
                  </a:lnTo>
                  <a:lnTo>
                    <a:pt x="343" y="16"/>
                  </a:lnTo>
                  <a:lnTo>
                    <a:pt x="364" y="24"/>
                  </a:lnTo>
                  <a:lnTo>
                    <a:pt x="345" y="88"/>
                  </a:lnTo>
                  <a:lnTo>
                    <a:pt x="331" y="82"/>
                  </a:lnTo>
                  <a:lnTo>
                    <a:pt x="314" y="75"/>
                  </a:lnTo>
                  <a:lnTo>
                    <a:pt x="296" y="71"/>
                  </a:lnTo>
                  <a:lnTo>
                    <a:pt x="274" y="67"/>
                  </a:lnTo>
                  <a:lnTo>
                    <a:pt x="247" y="66"/>
                  </a:lnTo>
                  <a:lnTo>
                    <a:pt x="217" y="68"/>
                  </a:lnTo>
                  <a:lnTo>
                    <a:pt x="190" y="75"/>
                  </a:lnTo>
                  <a:lnTo>
                    <a:pt x="166" y="86"/>
                  </a:lnTo>
                  <a:lnTo>
                    <a:pt x="145" y="101"/>
                  </a:lnTo>
                  <a:lnTo>
                    <a:pt x="127" y="117"/>
                  </a:lnTo>
                  <a:lnTo>
                    <a:pt x="112" y="138"/>
                  </a:lnTo>
                  <a:lnTo>
                    <a:pt x="101" y="161"/>
                  </a:lnTo>
                  <a:lnTo>
                    <a:pt x="92" y="186"/>
                  </a:lnTo>
                  <a:lnTo>
                    <a:pt x="87" y="213"/>
                  </a:lnTo>
                  <a:lnTo>
                    <a:pt x="85" y="241"/>
                  </a:lnTo>
                  <a:lnTo>
                    <a:pt x="87" y="276"/>
                  </a:lnTo>
                  <a:lnTo>
                    <a:pt x="95" y="306"/>
                  </a:lnTo>
                  <a:lnTo>
                    <a:pt x="106" y="333"/>
                  </a:lnTo>
                  <a:lnTo>
                    <a:pt x="122" y="356"/>
                  </a:lnTo>
                  <a:lnTo>
                    <a:pt x="141" y="376"/>
                  </a:lnTo>
                  <a:lnTo>
                    <a:pt x="163" y="392"/>
                  </a:lnTo>
                  <a:lnTo>
                    <a:pt x="188" y="403"/>
                  </a:lnTo>
                  <a:lnTo>
                    <a:pt x="215" y="411"/>
                  </a:lnTo>
                  <a:lnTo>
                    <a:pt x="244" y="413"/>
                  </a:lnTo>
                  <a:lnTo>
                    <a:pt x="272" y="412"/>
                  </a:lnTo>
                  <a:lnTo>
                    <a:pt x="295" y="409"/>
                  </a:lnTo>
                  <a:lnTo>
                    <a:pt x="314" y="403"/>
                  </a:lnTo>
                  <a:lnTo>
                    <a:pt x="332" y="397"/>
                  </a:lnTo>
                  <a:lnTo>
                    <a:pt x="347" y="391"/>
                  </a:lnTo>
                  <a:lnTo>
                    <a:pt x="362" y="454"/>
                  </a:lnTo>
                  <a:lnTo>
                    <a:pt x="346" y="461"/>
                  </a:lnTo>
                  <a:lnTo>
                    <a:pt x="324" y="468"/>
                  </a:lnTo>
                  <a:lnTo>
                    <a:pt x="297" y="475"/>
                  </a:lnTo>
                  <a:lnTo>
                    <a:pt x="265" y="479"/>
                  </a:lnTo>
                  <a:lnTo>
                    <a:pt x="230" y="481"/>
                  </a:lnTo>
                  <a:lnTo>
                    <a:pt x="193" y="479"/>
                  </a:lnTo>
                  <a:lnTo>
                    <a:pt x="159" y="471"/>
                  </a:lnTo>
                  <a:lnTo>
                    <a:pt x="128" y="461"/>
                  </a:lnTo>
                  <a:lnTo>
                    <a:pt x="100" y="445"/>
                  </a:lnTo>
                  <a:lnTo>
                    <a:pt x="75" y="426"/>
                  </a:lnTo>
                  <a:lnTo>
                    <a:pt x="53" y="404"/>
                  </a:lnTo>
                  <a:lnTo>
                    <a:pt x="35" y="378"/>
                  </a:lnTo>
                  <a:lnTo>
                    <a:pt x="20" y="349"/>
                  </a:lnTo>
                  <a:lnTo>
                    <a:pt x="10" y="317"/>
                  </a:lnTo>
                  <a:lnTo>
                    <a:pt x="2" y="282"/>
                  </a:lnTo>
                  <a:lnTo>
                    <a:pt x="0" y="245"/>
                  </a:lnTo>
                  <a:lnTo>
                    <a:pt x="3" y="207"/>
                  </a:lnTo>
                  <a:lnTo>
                    <a:pt x="10" y="172"/>
                  </a:lnTo>
                  <a:lnTo>
                    <a:pt x="21" y="139"/>
                  </a:lnTo>
                  <a:lnTo>
                    <a:pt x="37" y="109"/>
                  </a:lnTo>
                  <a:lnTo>
                    <a:pt x="57" y="82"/>
                  </a:lnTo>
                  <a:lnTo>
                    <a:pt x="80" y="58"/>
                  </a:lnTo>
                  <a:lnTo>
                    <a:pt x="107" y="38"/>
                  </a:lnTo>
                  <a:lnTo>
                    <a:pt x="137" y="22"/>
                  </a:lnTo>
                  <a:lnTo>
                    <a:pt x="171" y="9"/>
                  </a:lnTo>
                  <a:lnTo>
                    <a:pt x="208" y="2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8D86B59D-E435-8740-94B1-F48FAC57D8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85" y="1275"/>
              <a:ext cx="92" cy="121"/>
            </a:xfrm>
            <a:custGeom>
              <a:avLst/>
              <a:gdLst>
                <a:gd name="T0" fmla="*/ 233 w 367"/>
                <a:gd name="T1" fmla="*/ 236 h 481"/>
                <a:gd name="T2" fmla="*/ 188 w 367"/>
                <a:gd name="T3" fmla="*/ 242 h 481"/>
                <a:gd name="T4" fmla="*/ 147 w 367"/>
                <a:gd name="T5" fmla="*/ 252 h 481"/>
                <a:gd name="T6" fmla="*/ 114 w 367"/>
                <a:gd name="T7" fmla="*/ 272 h 481"/>
                <a:gd name="T8" fmla="*/ 92 w 367"/>
                <a:gd name="T9" fmla="*/ 301 h 481"/>
                <a:gd name="T10" fmla="*/ 84 w 367"/>
                <a:gd name="T11" fmla="*/ 339 h 481"/>
                <a:gd name="T12" fmla="*/ 92 w 367"/>
                <a:gd name="T13" fmla="*/ 379 h 481"/>
                <a:gd name="T14" fmla="*/ 113 w 367"/>
                <a:gd name="T15" fmla="*/ 404 h 481"/>
                <a:gd name="T16" fmla="*/ 145 w 367"/>
                <a:gd name="T17" fmla="*/ 417 h 481"/>
                <a:gd name="T18" fmla="*/ 187 w 367"/>
                <a:gd name="T19" fmla="*/ 417 h 481"/>
                <a:gd name="T20" fmla="*/ 228 w 367"/>
                <a:gd name="T21" fmla="*/ 401 h 481"/>
                <a:gd name="T22" fmla="*/ 257 w 367"/>
                <a:gd name="T23" fmla="*/ 374 h 481"/>
                <a:gd name="T24" fmla="*/ 275 w 367"/>
                <a:gd name="T25" fmla="*/ 342 h 481"/>
                <a:gd name="T26" fmla="*/ 279 w 367"/>
                <a:gd name="T27" fmla="*/ 315 h 481"/>
                <a:gd name="T28" fmla="*/ 256 w 367"/>
                <a:gd name="T29" fmla="*/ 236 h 481"/>
                <a:gd name="T30" fmla="*/ 215 w 367"/>
                <a:gd name="T31" fmla="*/ 1 h 481"/>
                <a:gd name="T32" fmla="*/ 266 w 367"/>
                <a:gd name="T33" fmla="*/ 14 h 481"/>
                <a:gd name="T34" fmla="*/ 305 w 367"/>
                <a:gd name="T35" fmla="*/ 37 h 481"/>
                <a:gd name="T36" fmla="*/ 331 w 367"/>
                <a:gd name="T37" fmla="*/ 68 h 481"/>
                <a:gd name="T38" fmla="*/ 349 w 367"/>
                <a:gd name="T39" fmla="*/ 105 h 481"/>
                <a:gd name="T40" fmla="*/ 357 w 367"/>
                <a:gd name="T41" fmla="*/ 146 h 481"/>
                <a:gd name="T42" fmla="*/ 361 w 367"/>
                <a:gd name="T43" fmla="*/ 188 h 481"/>
                <a:gd name="T44" fmla="*/ 361 w 367"/>
                <a:gd name="T45" fmla="*/ 399 h 481"/>
                <a:gd name="T46" fmla="*/ 367 w 367"/>
                <a:gd name="T47" fmla="*/ 470 h 481"/>
                <a:gd name="T48" fmla="*/ 284 w 367"/>
                <a:gd name="T49" fmla="*/ 412 h 481"/>
                <a:gd name="T50" fmla="*/ 267 w 367"/>
                <a:gd name="T51" fmla="*/ 430 h 481"/>
                <a:gd name="T52" fmla="*/ 227 w 367"/>
                <a:gd name="T53" fmla="*/ 460 h 481"/>
                <a:gd name="T54" fmla="*/ 172 w 367"/>
                <a:gd name="T55" fmla="*/ 478 h 481"/>
                <a:gd name="T56" fmla="*/ 111 w 367"/>
                <a:gd name="T57" fmla="*/ 479 h 481"/>
                <a:gd name="T58" fmla="*/ 63 w 367"/>
                <a:gd name="T59" fmla="*/ 461 h 481"/>
                <a:gd name="T60" fmla="*/ 29 w 367"/>
                <a:gd name="T61" fmla="*/ 431 h 481"/>
                <a:gd name="T62" fmla="*/ 8 w 367"/>
                <a:gd name="T63" fmla="*/ 392 h 481"/>
                <a:gd name="T64" fmla="*/ 0 w 367"/>
                <a:gd name="T65" fmla="*/ 349 h 481"/>
                <a:gd name="T66" fmla="*/ 10 w 367"/>
                <a:gd name="T67" fmla="*/ 293 h 481"/>
                <a:gd name="T68" fmla="*/ 39 w 367"/>
                <a:gd name="T69" fmla="*/ 247 h 481"/>
                <a:gd name="T70" fmla="*/ 85 w 367"/>
                <a:gd name="T71" fmla="*/ 214 h 481"/>
                <a:gd name="T72" fmla="*/ 150 w 367"/>
                <a:gd name="T73" fmla="*/ 191 h 481"/>
                <a:gd name="T74" fmla="*/ 231 w 367"/>
                <a:gd name="T75" fmla="*/ 179 h 481"/>
                <a:gd name="T76" fmla="*/ 277 w 367"/>
                <a:gd name="T77" fmla="*/ 168 h 481"/>
                <a:gd name="T78" fmla="*/ 276 w 367"/>
                <a:gd name="T79" fmla="*/ 145 h 481"/>
                <a:gd name="T80" fmla="*/ 269 w 367"/>
                <a:gd name="T81" fmla="*/ 119 h 481"/>
                <a:gd name="T82" fmla="*/ 256 w 367"/>
                <a:gd name="T83" fmla="*/ 94 h 481"/>
                <a:gd name="T84" fmla="*/ 232 w 367"/>
                <a:gd name="T85" fmla="*/ 74 h 481"/>
                <a:gd name="T86" fmla="*/ 196 w 367"/>
                <a:gd name="T87" fmla="*/ 63 h 481"/>
                <a:gd name="T88" fmla="*/ 140 w 367"/>
                <a:gd name="T89" fmla="*/ 64 h 481"/>
                <a:gd name="T90" fmla="*/ 78 w 367"/>
                <a:gd name="T91" fmla="*/ 81 h 481"/>
                <a:gd name="T92" fmla="*/ 33 w 367"/>
                <a:gd name="T93" fmla="*/ 40 h 481"/>
                <a:gd name="T94" fmla="*/ 86 w 367"/>
                <a:gd name="T95" fmla="*/ 16 h 481"/>
                <a:gd name="T96" fmla="*/ 150 w 367"/>
                <a:gd name="T9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" h="481">
                  <a:moveTo>
                    <a:pt x="256" y="236"/>
                  </a:moveTo>
                  <a:lnTo>
                    <a:pt x="233" y="236"/>
                  </a:lnTo>
                  <a:lnTo>
                    <a:pt x="210" y="238"/>
                  </a:lnTo>
                  <a:lnTo>
                    <a:pt x="188" y="242"/>
                  </a:lnTo>
                  <a:lnTo>
                    <a:pt x="167" y="246"/>
                  </a:lnTo>
                  <a:lnTo>
                    <a:pt x="147" y="252"/>
                  </a:lnTo>
                  <a:lnTo>
                    <a:pt x="129" y="262"/>
                  </a:lnTo>
                  <a:lnTo>
                    <a:pt x="114" y="272"/>
                  </a:lnTo>
                  <a:lnTo>
                    <a:pt x="102" y="285"/>
                  </a:lnTo>
                  <a:lnTo>
                    <a:pt x="92" y="301"/>
                  </a:lnTo>
                  <a:lnTo>
                    <a:pt x="86" y="319"/>
                  </a:lnTo>
                  <a:lnTo>
                    <a:pt x="84" y="339"/>
                  </a:lnTo>
                  <a:lnTo>
                    <a:pt x="86" y="360"/>
                  </a:lnTo>
                  <a:lnTo>
                    <a:pt x="92" y="379"/>
                  </a:lnTo>
                  <a:lnTo>
                    <a:pt x="102" y="394"/>
                  </a:lnTo>
                  <a:lnTo>
                    <a:pt x="113" y="404"/>
                  </a:lnTo>
                  <a:lnTo>
                    <a:pt x="128" y="413"/>
                  </a:lnTo>
                  <a:lnTo>
                    <a:pt x="145" y="417"/>
                  </a:lnTo>
                  <a:lnTo>
                    <a:pt x="162" y="419"/>
                  </a:lnTo>
                  <a:lnTo>
                    <a:pt x="187" y="417"/>
                  </a:lnTo>
                  <a:lnTo>
                    <a:pt x="209" y="411"/>
                  </a:lnTo>
                  <a:lnTo>
                    <a:pt x="228" y="401"/>
                  </a:lnTo>
                  <a:lnTo>
                    <a:pt x="244" y="389"/>
                  </a:lnTo>
                  <a:lnTo>
                    <a:pt x="257" y="374"/>
                  </a:lnTo>
                  <a:lnTo>
                    <a:pt x="267" y="358"/>
                  </a:lnTo>
                  <a:lnTo>
                    <a:pt x="275" y="342"/>
                  </a:lnTo>
                  <a:lnTo>
                    <a:pt x="278" y="329"/>
                  </a:lnTo>
                  <a:lnTo>
                    <a:pt x="279" y="315"/>
                  </a:lnTo>
                  <a:lnTo>
                    <a:pt x="279" y="236"/>
                  </a:lnTo>
                  <a:lnTo>
                    <a:pt x="256" y="236"/>
                  </a:lnTo>
                  <a:close/>
                  <a:moveTo>
                    <a:pt x="185" y="0"/>
                  </a:moveTo>
                  <a:lnTo>
                    <a:pt x="215" y="1"/>
                  </a:lnTo>
                  <a:lnTo>
                    <a:pt x="242" y="6"/>
                  </a:lnTo>
                  <a:lnTo>
                    <a:pt x="266" y="14"/>
                  </a:lnTo>
                  <a:lnTo>
                    <a:pt x="287" y="24"/>
                  </a:lnTo>
                  <a:lnTo>
                    <a:pt x="305" y="37"/>
                  </a:lnTo>
                  <a:lnTo>
                    <a:pt x="320" y="51"/>
                  </a:lnTo>
                  <a:lnTo>
                    <a:pt x="331" y="68"/>
                  </a:lnTo>
                  <a:lnTo>
                    <a:pt x="341" y="86"/>
                  </a:lnTo>
                  <a:lnTo>
                    <a:pt x="349" y="105"/>
                  </a:lnTo>
                  <a:lnTo>
                    <a:pt x="354" y="125"/>
                  </a:lnTo>
                  <a:lnTo>
                    <a:pt x="357" y="146"/>
                  </a:lnTo>
                  <a:lnTo>
                    <a:pt x="360" y="167"/>
                  </a:lnTo>
                  <a:lnTo>
                    <a:pt x="361" y="188"/>
                  </a:lnTo>
                  <a:lnTo>
                    <a:pt x="361" y="359"/>
                  </a:lnTo>
                  <a:lnTo>
                    <a:pt x="361" y="399"/>
                  </a:lnTo>
                  <a:lnTo>
                    <a:pt x="364" y="437"/>
                  </a:lnTo>
                  <a:lnTo>
                    <a:pt x="367" y="470"/>
                  </a:lnTo>
                  <a:lnTo>
                    <a:pt x="292" y="470"/>
                  </a:lnTo>
                  <a:lnTo>
                    <a:pt x="284" y="412"/>
                  </a:lnTo>
                  <a:lnTo>
                    <a:pt x="282" y="412"/>
                  </a:lnTo>
                  <a:lnTo>
                    <a:pt x="267" y="430"/>
                  </a:lnTo>
                  <a:lnTo>
                    <a:pt x="248" y="446"/>
                  </a:lnTo>
                  <a:lnTo>
                    <a:pt x="227" y="460"/>
                  </a:lnTo>
                  <a:lnTo>
                    <a:pt x="201" y="470"/>
                  </a:lnTo>
                  <a:lnTo>
                    <a:pt x="172" y="478"/>
                  </a:lnTo>
                  <a:lnTo>
                    <a:pt x="141" y="481"/>
                  </a:lnTo>
                  <a:lnTo>
                    <a:pt x="111" y="479"/>
                  </a:lnTo>
                  <a:lnTo>
                    <a:pt x="86" y="471"/>
                  </a:lnTo>
                  <a:lnTo>
                    <a:pt x="63" y="461"/>
                  </a:lnTo>
                  <a:lnTo>
                    <a:pt x="44" y="447"/>
                  </a:lnTo>
                  <a:lnTo>
                    <a:pt x="29" y="431"/>
                  </a:lnTo>
                  <a:lnTo>
                    <a:pt x="16" y="413"/>
                  </a:lnTo>
                  <a:lnTo>
                    <a:pt x="8" y="392"/>
                  </a:lnTo>
                  <a:lnTo>
                    <a:pt x="2" y="371"/>
                  </a:lnTo>
                  <a:lnTo>
                    <a:pt x="0" y="349"/>
                  </a:lnTo>
                  <a:lnTo>
                    <a:pt x="2" y="320"/>
                  </a:lnTo>
                  <a:lnTo>
                    <a:pt x="10" y="293"/>
                  </a:lnTo>
                  <a:lnTo>
                    <a:pt x="22" y="269"/>
                  </a:lnTo>
                  <a:lnTo>
                    <a:pt x="39" y="247"/>
                  </a:lnTo>
                  <a:lnTo>
                    <a:pt x="60" y="229"/>
                  </a:lnTo>
                  <a:lnTo>
                    <a:pt x="85" y="214"/>
                  </a:lnTo>
                  <a:lnTo>
                    <a:pt x="115" y="200"/>
                  </a:lnTo>
                  <a:lnTo>
                    <a:pt x="150" y="191"/>
                  </a:lnTo>
                  <a:lnTo>
                    <a:pt x="188" y="183"/>
                  </a:lnTo>
                  <a:lnTo>
                    <a:pt x="231" y="179"/>
                  </a:lnTo>
                  <a:lnTo>
                    <a:pt x="277" y="177"/>
                  </a:lnTo>
                  <a:lnTo>
                    <a:pt x="277" y="168"/>
                  </a:lnTo>
                  <a:lnTo>
                    <a:pt x="277" y="157"/>
                  </a:lnTo>
                  <a:lnTo>
                    <a:pt x="276" y="145"/>
                  </a:lnTo>
                  <a:lnTo>
                    <a:pt x="273" y="132"/>
                  </a:lnTo>
                  <a:lnTo>
                    <a:pt x="269" y="119"/>
                  </a:lnTo>
                  <a:lnTo>
                    <a:pt x="263" y="106"/>
                  </a:lnTo>
                  <a:lnTo>
                    <a:pt x="256" y="94"/>
                  </a:lnTo>
                  <a:lnTo>
                    <a:pt x="245" y="84"/>
                  </a:lnTo>
                  <a:lnTo>
                    <a:pt x="232" y="74"/>
                  </a:lnTo>
                  <a:lnTo>
                    <a:pt x="216" y="67"/>
                  </a:lnTo>
                  <a:lnTo>
                    <a:pt x="196" y="63"/>
                  </a:lnTo>
                  <a:lnTo>
                    <a:pt x="172" y="62"/>
                  </a:lnTo>
                  <a:lnTo>
                    <a:pt x="140" y="64"/>
                  </a:lnTo>
                  <a:lnTo>
                    <a:pt x="108" y="70"/>
                  </a:lnTo>
                  <a:lnTo>
                    <a:pt x="78" y="81"/>
                  </a:lnTo>
                  <a:lnTo>
                    <a:pt x="52" y="95"/>
                  </a:lnTo>
                  <a:lnTo>
                    <a:pt x="33" y="40"/>
                  </a:lnTo>
                  <a:lnTo>
                    <a:pt x="58" y="26"/>
                  </a:lnTo>
                  <a:lnTo>
                    <a:pt x="86" y="16"/>
                  </a:lnTo>
                  <a:lnTo>
                    <a:pt x="118" y="7"/>
                  </a:lnTo>
                  <a:lnTo>
                    <a:pt x="150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15599D5-82C6-AD4E-9F9B-5BC2B3A9B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1" y="1275"/>
              <a:ext cx="75" cy="121"/>
            </a:xfrm>
            <a:custGeom>
              <a:avLst/>
              <a:gdLst>
                <a:gd name="T0" fmla="*/ 204 w 301"/>
                <a:gd name="T1" fmla="*/ 2 h 481"/>
                <a:gd name="T2" fmla="*/ 262 w 301"/>
                <a:gd name="T3" fmla="*/ 17 h 481"/>
                <a:gd name="T4" fmla="*/ 263 w 301"/>
                <a:gd name="T5" fmla="*/ 88 h 481"/>
                <a:gd name="T6" fmla="*/ 235 w 301"/>
                <a:gd name="T7" fmla="*/ 74 h 481"/>
                <a:gd name="T8" fmla="*/ 194 w 301"/>
                <a:gd name="T9" fmla="*/ 63 h 481"/>
                <a:gd name="T10" fmla="*/ 150 w 301"/>
                <a:gd name="T11" fmla="*/ 63 h 481"/>
                <a:gd name="T12" fmla="*/ 118 w 301"/>
                <a:gd name="T13" fmla="*/ 75 h 481"/>
                <a:gd name="T14" fmla="*/ 100 w 301"/>
                <a:gd name="T15" fmla="*/ 96 h 481"/>
                <a:gd name="T16" fmla="*/ 93 w 301"/>
                <a:gd name="T17" fmla="*/ 125 h 481"/>
                <a:gd name="T18" fmla="*/ 103 w 301"/>
                <a:gd name="T19" fmla="*/ 157 h 481"/>
                <a:gd name="T20" fmla="*/ 131 w 301"/>
                <a:gd name="T21" fmla="*/ 181 h 481"/>
                <a:gd name="T22" fmla="*/ 179 w 301"/>
                <a:gd name="T23" fmla="*/ 203 h 481"/>
                <a:gd name="T24" fmla="*/ 232 w 301"/>
                <a:gd name="T25" fmla="*/ 227 h 481"/>
                <a:gd name="T26" fmla="*/ 269 w 301"/>
                <a:gd name="T27" fmla="*/ 258 h 481"/>
                <a:gd name="T28" fmla="*/ 292 w 301"/>
                <a:gd name="T29" fmla="*/ 295 h 481"/>
                <a:gd name="T30" fmla="*/ 301 w 301"/>
                <a:gd name="T31" fmla="*/ 342 h 481"/>
                <a:gd name="T32" fmla="*/ 291 w 301"/>
                <a:gd name="T33" fmla="*/ 392 h 481"/>
                <a:gd name="T34" fmla="*/ 264 w 301"/>
                <a:gd name="T35" fmla="*/ 434 h 481"/>
                <a:gd name="T36" fmla="*/ 221 w 301"/>
                <a:gd name="T37" fmla="*/ 463 h 481"/>
                <a:gd name="T38" fmla="*/ 163 w 301"/>
                <a:gd name="T39" fmla="*/ 479 h 481"/>
                <a:gd name="T40" fmla="*/ 92 w 301"/>
                <a:gd name="T41" fmla="*/ 478 h 481"/>
                <a:gd name="T42" fmla="*/ 27 w 301"/>
                <a:gd name="T43" fmla="*/ 461 h 481"/>
                <a:gd name="T44" fmla="*/ 20 w 301"/>
                <a:gd name="T45" fmla="*/ 386 h 481"/>
                <a:gd name="T46" fmla="*/ 69 w 301"/>
                <a:gd name="T47" fmla="*/ 408 h 481"/>
                <a:gd name="T48" fmla="*/ 131 w 301"/>
                <a:gd name="T49" fmla="*/ 418 h 481"/>
                <a:gd name="T50" fmla="*/ 175 w 301"/>
                <a:gd name="T51" fmla="*/ 411 h 481"/>
                <a:gd name="T52" fmla="*/ 203 w 301"/>
                <a:gd name="T53" fmla="*/ 393 h 481"/>
                <a:gd name="T54" fmla="*/ 218 w 301"/>
                <a:gd name="T55" fmla="*/ 366 h 481"/>
                <a:gd name="T56" fmla="*/ 218 w 301"/>
                <a:gd name="T57" fmla="*/ 331 h 481"/>
                <a:gd name="T58" fmla="*/ 200 w 301"/>
                <a:gd name="T59" fmla="*/ 301 h 481"/>
                <a:gd name="T60" fmla="*/ 162 w 301"/>
                <a:gd name="T61" fmla="*/ 277 h 481"/>
                <a:gd name="T62" fmla="*/ 102 w 301"/>
                <a:gd name="T63" fmla="*/ 251 h 481"/>
                <a:gd name="T64" fmla="*/ 51 w 301"/>
                <a:gd name="T65" fmla="*/ 218 h 481"/>
                <a:gd name="T66" fmla="*/ 22 w 301"/>
                <a:gd name="T67" fmla="*/ 179 h 481"/>
                <a:gd name="T68" fmla="*/ 13 w 301"/>
                <a:gd name="T69" fmla="*/ 135 h 481"/>
                <a:gd name="T70" fmla="*/ 21 w 301"/>
                <a:gd name="T71" fmla="*/ 88 h 481"/>
                <a:gd name="T72" fmla="*/ 46 w 301"/>
                <a:gd name="T73" fmla="*/ 48 h 481"/>
                <a:gd name="T74" fmla="*/ 86 w 301"/>
                <a:gd name="T75" fmla="*/ 18 h 481"/>
                <a:gd name="T76" fmla="*/ 139 w 301"/>
                <a:gd name="T77" fmla="*/ 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481">
                  <a:moveTo>
                    <a:pt x="171" y="0"/>
                  </a:moveTo>
                  <a:lnTo>
                    <a:pt x="204" y="2"/>
                  </a:lnTo>
                  <a:lnTo>
                    <a:pt x="236" y="8"/>
                  </a:lnTo>
                  <a:lnTo>
                    <a:pt x="262" y="17"/>
                  </a:lnTo>
                  <a:lnTo>
                    <a:pt x="283" y="28"/>
                  </a:lnTo>
                  <a:lnTo>
                    <a:pt x="263" y="88"/>
                  </a:lnTo>
                  <a:lnTo>
                    <a:pt x="250" y="82"/>
                  </a:lnTo>
                  <a:lnTo>
                    <a:pt x="235" y="74"/>
                  </a:lnTo>
                  <a:lnTo>
                    <a:pt x="216" y="68"/>
                  </a:lnTo>
                  <a:lnTo>
                    <a:pt x="194" y="63"/>
                  </a:lnTo>
                  <a:lnTo>
                    <a:pt x="169" y="62"/>
                  </a:lnTo>
                  <a:lnTo>
                    <a:pt x="150" y="63"/>
                  </a:lnTo>
                  <a:lnTo>
                    <a:pt x="132" y="68"/>
                  </a:lnTo>
                  <a:lnTo>
                    <a:pt x="118" y="75"/>
                  </a:lnTo>
                  <a:lnTo>
                    <a:pt x="108" y="85"/>
                  </a:lnTo>
                  <a:lnTo>
                    <a:pt x="100" y="96"/>
                  </a:lnTo>
                  <a:lnTo>
                    <a:pt x="94" y="110"/>
                  </a:lnTo>
                  <a:lnTo>
                    <a:pt x="93" y="125"/>
                  </a:lnTo>
                  <a:lnTo>
                    <a:pt x="95" y="142"/>
                  </a:lnTo>
                  <a:lnTo>
                    <a:pt x="103" y="157"/>
                  </a:lnTo>
                  <a:lnTo>
                    <a:pt x="114" y="170"/>
                  </a:lnTo>
                  <a:lnTo>
                    <a:pt x="131" y="181"/>
                  </a:lnTo>
                  <a:lnTo>
                    <a:pt x="153" y="192"/>
                  </a:lnTo>
                  <a:lnTo>
                    <a:pt x="179" y="203"/>
                  </a:lnTo>
                  <a:lnTo>
                    <a:pt x="207" y="215"/>
                  </a:lnTo>
                  <a:lnTo>
                    <a:pt x="232" y="227"/>
                  </a:lnTo>
                  <a:lnTo>
                    <a:pt x="252" y="242"/>
                  </a:lnTo>
                  <a:lnTo>
                    <a:pt x="269" y="258"/>
                  </a:lnTo>
                  <a:lnTo>
                    <a:pt x="283" y="276"/>
                  </a:lnTo>
                  <a:lnTo>
                    <a:pt x="292" y="295"/>
                  </a:lnTo>
                  <a:lnTo>
                    <a:pt x="299" y="317"/>
                  </a:lnTo>
                  <a:lnTo>
                    <a:pt x="301" y="342"/>
                  </a:lnTo>
                  <a:lnTo>
                    <a:pt x="298" y="368"/>
                  </a:lnTo>
                  <a:lnTo>
                    <a:pt x="291" y="392"/>
                  </a:lnTo>
                  <a:lnTo>
                    <a:pt x="280" y="414"/>
                  </a:lnTo>
                  <a:lnTo>
                    <a:pt x="264" y="434"/>
                  </a:lnTo>
                  <a:lnTo>
                    <a:pt x="245" y="449"/>
                  </a:lnTo>
                  <a:lnTo>
                    <a:pt x="221" y="463"/>
                  </a:lnTo>
                  <a:lnTo>
                    <a:pt x="194" y="473"/>
                  </a:lnTo>
                  <a:lnTo>
                    <a:pt x="163" y="479"/>
                  </a:lnTo>
                  <a:lnTo>
                    <a:pt x="129" y="481"/>
                  </a:lnTo>
                  <a:lnTo>
                    <a:pt x="92" y="478"/>
                  </a:lnTo>
                  <a:lnTo>
                    <a:pt x="58" y="471"/>
                  </a:lnTo>
                  <a:lnTo>
                    <a:pt x="27" y="461"/>
                  </a:lnTo>
                  <a:lnTo>
                    <a:pt x="0" y="448"/>
                  </a:lnTo>
                  <a:lnTo>
                    <a:pt x="20" y="386"/>
                  </a:lnTo>
                  <a:lnTo>
                    <a:pt x="42" y="397"/>
                  </a:lnTo>
                  <a:lnTo>
                    <a:pt x="69" y="408"/>
                  </a:lnTo>
                  <a:lnTo>
                    <a:pt x="100" y="415"/>
                  </a:lnTo>
                  <a:lnTo>
                    <a:pt x="131" y="418"/>
                  </a:lnTo>
                  <a:lnTo>
                    <a:pt x="155" y="416"/>
                  </a:lnTo>
                  <a:lnTo>
                    <a:pt x="175" y="411"/>
                  </a:lnTo>
                  <a:lnTo>
                    <a:pt x="191" y="403"/>
                  </a:lnTo>
                  <a:lnTo>
                    <a:pt x="203" y="393"/>
                  </a:lnTo>
                  <a:lnTo>
                    <a:pt x="213" y="380"/>
                  </a:lnTo>
                  <a:lnTo>
                    <a:pt x="218" y="366"/>
                  </a:lnTo>
                  <a:lnTo>
                    <a:pt x="220" y="350"/>
                  </a:lnTo>
                  <a:lnTo>
                    <a:pt x="218" y="331"/>
                  </a:lnTo>
                  <a:lnTo>
                    <a:pt x="212" y="314"/>
                  </a:lnTo>
                  <a:lnTo>
                    <a:pt x="200" y="301"/>
                  </a:lnTo>
                  <a:lnTo>
                    <a:pt x="184" y="288"/>
                  </a:lnTo>
                  <a:lnTo>
                    <a:pt x="162" y="277"/>
                  </a:lnTo>
                  <a:lnTo>
                    <a:pt x="135" y="265"/>
                  </a:lnTo>
                  <a:lnTo>
                    <a:pt x="102" y="251"/>
                  </a:lnTo>
                  <a:lnTo>
                    <a:pt x="74" y="236"/>
                  </a:lnTo>
                  <a:lnTo>
                    <a:pt x="51" y="218"/>
                  </a:lnTo>
                  <a:lnTo>
                    <a:pt x="35" y="199"/>
                  </a:lnTo>
                  <a:lnTo>
                    <a:pt x="22" y="179"/>
                  </a:lnTo>
                  <a:lnTo>
                    <a:pt x="15" y="158"/>
                  </a:lnTo>
                  <a:lnTo>
                    <a:pt x="13" y="135"/>
                  </a:lnTo>
                  <a:lnTo>
                    <a:pt x="15" y="111"/>
                  </a:lnTo>
                  <a:lnTo>
                    <a:pt x="21" y="88"/>
                  </a:lnTo>
                  <a:lnTo>
                    <a:pt x="32" y="67"/>
                  </a:lnTo>
                  <a:lnTo>
                    <a:pt x="46" y="48"/>
                  </a:lnTo>
                  <a:lnTo>
                    <a:pt x="65" y="31"/>
                  </a:lnTo>
                  <a:lnTo>
                    <a:pt x="86" y="18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3AB6842C-47A2-1944-9303-B489704A79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9" y="1251"/>
              <a:ext cx="68" cy="145"/>
            </a:xfrm>
            <a:custGeom>
              <a:avLst/>
              <a:gdLst>
                <a:gd name="T0" fmla="*/ 153 w 273"/>
                <a:gd name="T1" fmla="*/ 0 h 581"/>
                <a:gd name="T2" fmla="*/ 153 w 273"/>
                <a:gd name="T3" fmla="*/ 110 h 581"/>
                <a:gd name="T4" fmla="*/ 273 w 273"/>
                <a:gd name="T5" fmla="*/ 110 h 581"/>
                <a:gd name="T6" fmla="*/ 273 w 273"/>
                <a:gd name="T7" fmla="*/ 174 h 581"/>
                <a:gd name="T8" fmla="*/ 153 w 273"/>
                <a:gd name="T9" fmla="*/ 174 h 581"/>
                <a:gd name="T10" fmla="*/ 153 w 273"/>
                <a:gd name="T11" fmla="*/ 422 h 581"/>
                <a:gd name="T12" fmla="*/ 154 w 273"/>
                <a:gd name="T13" fmla="*/ 445 h 581"/>
                <a:gd name="T14" fmla="*/ 158 w 273"/>
                <a:gd name="T15" fmla="*/ 465 h 581"/>
                <a:gd name="T16" fmla="*/ 163 w 273"/>
                <a:gd name="T17" fmla="*/ 481 h 581"/>
                <a:gd name="T18" fmla="*/ 172 w 273"/>
                <a:gd name="T19" fmla="*/ 494 h 581"/>
                <a:gd name="T20" fmla="*/ 183 w 273"/>
                <a:gd name="T21" fmla="*/ 503 h 581"/>
                <a:gd name="T22" fmla="*/ 198 w 273"/>
                <a:gd name="T23" fmla="*/ 510 h 581"/>
                <a:gd name="T24" fmla="*/ 216 w 273"/>
                <a:gd name="T25" fmla="*/ 512 h 581"/>
                <a:gd name="T26" fmla="*/ 236 w 273"/>
                <a:gd name="T27" fmla="*/ 511 h 581"/>
                <a:gd name="T28" fmla="*/ 251 w 273"/>
                <a:gd name="T29" fmla="*/ 509 h 581"/>
                <a:gd name="T30" fmla="*/ 265 w 273"/>
                <a:gd name="T31" fmla="*/ 505 h 581"/>
                <a:gd name="T32" fmla="*/ 268 w 273"/>
                <a:gd name="T33" fmla="*/ 569 h 581"/>
                <a:gd name="T34" fmla="*/ 249 w 273"/>
                <a:gd name="T35" fmla="*/ 575 h 581"/>
                <a:gd name="T36" fmla="*/ 224 w 273"/>
                <a:gd name="T37" fmla="*/ 579 h 581"/>
                <a:gd name="T38" fmla="*/ 194 w 273"/>
                <a:gd name="T39" fmla="*/ 581 h 581"/>
                <a:gd name="T40" fmla="*/ 167 w 273"/>
                <a:gd name="T41" fmla="*/ 578 h 581"/>
                <a:gd name="T42" fmla="*/ 142 w 273"/>
                <a:gd name="T43" fmla="*/ 571 h 581"/>
                <a:gd name="T44" fmla="*/ 122 w 273"/>
                <a:gd name="T45" fmla="*/ 560 h 581"/>
                <a:gd name="T46" fmla="*/ 104 w 273"/>
                <a:gd name="T47" fmla="*/ 545 h 581"/>
                <a:gd name="T48" fmla="*/ 92 w 273"/>
                <a:gd name="T49" fmla="*/ 529 h 581"/>
                <a:gd name="T50" fmla="*/ 83 w 273"/>
                <a:gd name="T51" fmla="*/ 508 h 581"/>
                <a:gd name="T52" fmla="*/ 76 w 273"/>
                <a:gd name="T53" fmla="*/ 483 h 581"/>
                <a:gd name="T54" fmla="*/ 73 w 273"/>
                <a:gd name="T55" fmla="*/ 455 h 581"/>
                <a:gd name="T56" fmla="*/ 71 w 273"/>
                <a:gd name="T57" fmla="*/ 425 h 581"/>
                <a:gd name="T58" fmla="*/ 71 w 273"/>
                <a:gd name="T59" fmla="*/ 174 h 581"/>
                <a:gd name="T60" fmla="*/ 0 w 273"/>
                <a:gd name="T61" fmla="*/ 174 h 581"/>
                <a:gd name="T62" fmla="*/ 0 w 273"/>
                <a:gd name="T63" fmla="*/ 110 h 581"/>
                <a:gd name="T64" fmla="*/ 71 w 273"/>
                <a:gd name="T65" fmla="*/ 110 h 581"/>
                <a:gd name="T66" fmla="*/ 71 w 273"/>
                <a:gd name="T67" fmla="*/ 26 h 581"/>
                <a:gd name="T68" fmla="*/ 153 w 273"/>
                <a:gd name="T6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581">
                  <a:moveTo>
                    <a:pt x="153" y="0"/>
                  </a:moveTo>
                  <a:lnTo>
                    <a:pt x="153" y="110"/>
                  </a:lnTo>
                  <a:lnTo>
                    <a:pt x="273" y="110"/>
                  </a:lnTo>
                  <a:lnTo>
                    <a:pt x="273" y="174"/>
                  </a:lnTo>
                  <a:lnTo>
                    <a:pt x="153" y="174"/>
                  </a:lnTo>
                  <a:lnTo>
                    <a:pt x="153" y="422"/>
                  </a:lnTo>
                  <a:lnTo>
                    <a:pt x="154" y="445"/>
                  </a:lnTo>
                  <a:lnTo>
                    <a:pt x="158" y="465"/>
                  </a:lnTo>
                  <a:lnTo>
                    <a:pt x="163" y="481"/>
                  </a:lnTo>
                  <a:lnTo>
                    <a:pt x="172" y="494"/>
                  </a:lnTo>
                  <a:lnTo>
                    <a:pt x="183" y="503"/>
                  </a:lnTo>
                  <a:lnTo>
                    <a:pt x="198" y="510"/>
                  </a:lnTo>
                  <a:lnTo>
                    <a:pt x="216" y="512"/>
                  </a:lnTo>
                  <a:lnTo>
                    <a:pt x="236" y="511"/>
                  </a:lnTo>
                  <a:lnTo>
                    <a:pt x="251" y="509"/>
                  </a:lnTo>
                  <a:lnTo>
                    <a:pt x="265" y="505"/>
                  </a:lnTo>
                  <a:lnTo>
                    <a:pt x="268" y="569"/>
                  </a:lnTo>
                  <a:lnTo>
                    <a:pt x="249" y="575"/>
                  </a:lnTo>
                  <a:lnTo>
                    <a:pt x="224" y="579"/>
                  </a:lnTo>
                  <a:lnTo>
                    <a:pt x="194" y="581"/>
                  </a:lnTo>
                  <a:lnTo>
                    <a:pt x="167" y="578"/>
                  </a:lnTo>
                  <a:lnTo>
                    <a:pt x="142" y="571"/>
                  </a:lnTo>
                  <a:lnTo>
                    <a:pt x="122" y="560"/>
                  </a:lnTo>
                  <a:lnTo>
                    <a:pt x="104" y="545"/>
                  </a:lnTo>
                  <a:lnTo>
                    <a:pt x="92" y="529"/>
                  </a:lnTo>
                  <a:lnTo>
                    <a:pt x="83" y="508"/>
                  </a:lnTo>
                  <a:lnTo>
                    <a:pt x="76" y="483"/>
                  </a:lnTo>
                  <a:lnTo>
                    <a:pt x="73" y="455"/>
                  </a:lnTo>
                  <a:lnTo>
                    <a:pt x="71" y="425"/>
                  </a:lnTo>
                  <a:lnTo>
                    <a:pt x="71" y="174"/>
                  </a:lnTo>
                  <a:lnTo>
                    <a:pt x="0" y="174"/>
                  </a:lnTo>
                  <a:lnTo>
                    <a:pt x="0" y="110"/>
                  </a:lnTo>
                  <a:lnTo>
                    <a:pt x="71" y="110"/>
                  </a:lnTo>
                  <a:lnTo>
                    <a:pt x="71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687DE33E-0E80-A441-99E7-F7F3309A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8" y="1218"/>
              <a:ext cx="170" cy="38"/>
            </a:xfrm>
            <a:custGeom>
              <a:avLst/>
              <a:gdLst>
                <a:gd name="T0" fmla="*/ 339 w 678"/>
                <a:gd name="T1" fmla="*/ 0 h 149"/>
                <a:gd name="T2" fmla="*/ 388 w 678"/>
                <a:gd name="T3" fmla="*/ 3 h 149"/>
                <a:gd name="T4" fmla="*/ 436 w 678"/>
                <a:gd name="T5" fmla="*/ 10 h 149"/>
                <a:gd name="T6" fmla="*/ 482 w 678"/>
                <a:gd name="T7" fmla="*/ 23 h 149"/>
                <a:gd name="T8" fmla="*/ 527 w 678"/>
                <a:gd name="T9" fmla="*/ 40 h 149"/>
                <a:gd name="T10" fmla="*/ 569 w 678"/>
                <a:gd name="T11" fmla="*/ 61 h 149"/>
                <a:gd name="T12" fmla="*/ 608 w 678"/>
                <a:gd name="T13" fmla="*/ 88 h 149"/>
                <a:gd name="T14" fmla="*/ 645 w 678"/>
                <a:gd name="T15" fmla="*/ 116 h 149"/>
                <a:gd name="T16" fmla="*/ 678 w 678"/>
                <a:gd name="T17" fmla="*/ 149 h 149"/>
                <a:gd name="T18" fmla="*/ 633 w 678"/>
                <a:gd name="T19" fmla="*/ 149 h 149"/>
                <a:gd name="T20" fmla="*/ 599 w 678"/>
                <a:gd name="T21" fmla="*/ 120 h 149"/>
                <a:gd name="T22" fmla="*/ 561 w 678"/>
                <a:gd name="T23" fmla="*/ 94 h 149"/>
                <a:gd name="T24" fmla="*/ 521 w 678"/>
                <a:gd name="T25" fmla="*/ 73 h 149"/>
                <a:gd name="T26" fmla="*/ 478 w 678"/>
                <a:gd name="T27" fmla="*/ 55 h 149"/>
                <a:gd name="T28" fmla="*/ 433 w 678"/>
                <a:gd name="T29" fmla="*/ 42 h 149"/>
                <a:gd name="T30" fmla="*/ 387 w 678"/>
                <a:gd name="T31" fmla="*/ 34 h 149"/>
                <a:gd name="T32" fmla="*/ 339 w 678"/>
                <a:gd name="T33" fmla="*/ 32 h 149"/>
                <a:gd name="T34" fmla="*/ 291 w 678"/>
                <a:gd name="T35" fmla="*/ 34 h 149"/>
                <a:gd name="T36" fmla="*/ 244 w 678"/>
                <a:gd name="T37" fmla="*/ 42 h 149"/>
                <a:gd name="T38" fmla="*/ 199 w 678"/>
                <a:gd name="T39" fmla="*/ 55 h 149"/>
                <a:gd name="T40" fmla="*/ 157 w 678"/>
                <a:gd name="T41" fmla="*/ 73 h 149"/>
                <a:gd name="T42" fmla="*/ 116 w 678"/>
                <a:gd name="T43" fmla="*/ 94 h 149"/>
                <a:gd name="T44" fmla="*/ 79 w 678"/>
                <a:gd name="T45" fmla="*/ 120 h 149"/>
                <a:gd name="T46" fmla="*/ 45 w 678"/>
                <a:gd name="T47" fmla="*/ 149 h 149"/>
                <a:gd name="T48" fmla="*/ 0 w 678"/>
                <a:gd name="T49" fmla="*/ 149 h 149"/>
                <a:gd name="T50" fmla="*/ 32 w 678"/>
                <a:gd name="T51" fmla="*/ 116 h 149"/>
                <a:gd name="T52" fmla="*/ 69 w 678"/>
                <a:gd name="T53" fmla="*/ 88 h 149"/>
                <a:gd name="T54" fmla="*/ 109 w 678"/>
                <a:gd name="T55" fmla="*/ 61 h 149"/>
                <a:gd name="T56" fmla="*/ 150 w 678"/>
                <a:gd name="T57" fmla="*/ 40 h 149"/>
                <a:gd name="T58" fmla="*/ 194 w 678"/>
                <a:gd name="T59" fmla="*/ 23 h 149"/>
                <a:gd name="T60" fmla="*/ 240 w 678"/>
                <a:gd name="T61" fmla="*/ 10 h 149"/>
                <a:gd name="T62" fmla="*/ 289 w 678"/>
                <a:gd name="T63" fmla="*/ 3 h 149"/>
                <a:gd name="T64" fmla="*/ 339 w 678"/>
                <a:gd name="T6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8" h="149">
                  <a:moveTo>
                    <a:pt x="339" y="0"/>
                  </a:moveTo>
                  <a:lnTo>
                    <a:pt x="388" y="3"/>
                  </a:lnTo>
                  <a:lnTo>
                    <a:pt x="436" y="10"/>
                  </a:lnTo>
                  <a:lnTo>
                    <a:pt x="482" y="23"/>
                  </a:lnTo>
                  <a:lnTo>
                    <a:pt x="527" y="40"/>
                  </a:lnTo>
                  <a:lnTo>
                    <a:pt x="569" y="61"/>
                  </a:lnTo>
                  <a:lnTo>
                    <a:pt x="608" y="88"/>
                  </a:lnTo>
                  <a:lnTo>
                    <a:pt x="645" y="116"/>
                  </a:lnTo>
                  <a:lnTo>
                    <a:pt x="678" y="149"/>
                  </a:lnTo>
                  <a:lnTo>
                    <a:pt x="633" y="149"/>
                  </a:lnTo>
                  <a:lnTo>
                    <a:pt x="599" y="120"/>
                  </a:lnTo>
                  <a:lnTo>
                    <a:pt x="561" y="94"/>
                  </a:lnTo>
                  <a:lnTo>
                    <a:pt x="521" y="73"/>
                  </a:lnTo>
                  <a:lnTo>
                    <a:pt x="478" y="55"/>
                  </a:lnTo>
                  <a:lnTo>
                    <a:pt x="433" y="42"/>
                  </a:lnTo>
                  <a:lnTo>
                    <a:pt x="387" y="34"/>
                  </a:lnTo>
                  <a:lnTo>
                    <a:pt x="339" y="32"/>
                  </a:lnTo>
                  <a:lnTo>
                    <a:pt x="291" y="34"/>
                  </a:lnTo>
                  <a:lnTo>
                    <a:pt x="244" y="42"/>
                  </a:lnTo>
                  <a:lnTo>
                    <a:pt x="199" y="55"/>
                  </a:lnTo>
                  <a:lnTo>
                    <a:pt x="157" y="73"/>
                  </a:lnTo>
                  <a:lnTo>
                    <a:pt x="116" y="94"/>
                  </a:lnTo>
                  <a:lnTo>
                    <a:pt x="79" y="120"/>
                  </a:lnTo>
                  <a:lnTo>
                    <a:pt x="45" y="149"/>
                  </a:lnTo>
                  <a:lnTo>
                    <a:pt x="0" y="149"/>
                  </a:lnTo>
                  <a:lnTo>
                    <a:pt x="32" y="116"/>
                  </a:lnTo>
                  <a:lnTo>
                    <a:pt x="69" y="88"/>
                  </a:lnTo>
                  <a:lnTo>
                    <a:pt x="109" y="61"/>
                  </a:lnTo>
                  <a:lnTo>
                    <a:pt x="150" y="40"/>
                  </a:lnTo>
                  <a:lnTo>
                    <a:pt x="194" y="23"/>
                  </a:lnTo>
                  <a:lnTo>
                    <a:pt x="240" y="10"/>
                  </a:lnTo>
                  <a:lnTo>
                    <a:pt x="289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xmlns="" id="{56B11B5C-EC7B-F14E-9AA1-EA0294EF8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9" y="1161"/>
              <a:ext cx="292" cy="95"/>
            </a:xfrm>
            <a:custGeom>
              <a:avLst/>
              <a:gdLst>
                <a:gd name="T0" fmla="*/ 615 w 1168"/>
                <a:gd name="T1" fmla="*/ 0 h 378"/>
                <a:gd name="T2" fmla="*/ 682 w 1168"/>
                <a:gd name="T3" fmla="*/ 3 h 378"/>
                <a:gd name="T4" fmla="*/ 747 w 1168"/>
                <a:gd name="T5" fmla="*/ 13 h 378"/>
                <a:gd name="T6" fmla="*/ 811 w 1168"/>
                <a:gd name="T7" fmla="*/ 28 h 378"/>
                <a:gd name="T8" fmla="*/ 872 w 1168"/>
                <a:gd name="T9" fmla="*/ 50 h 378"/>
                <a:gd name="T10" fmla="*/ 929 w 1168"/>
                <a:gd name="T11" fmla="*/ 77 h 378"/>
                <a:gd name="T12" fmla="*/ 985 w 1168"/>
                <a:gd name="T13" fmla="*/ 108 h 378"/>
                <a:gd name="T14" fmla="*/ 1036 w 1168"/>
                <a:gd name="T15" fmla="*/ 145 h 378"/>
                <a:gd name="T16" fmla="*/ 1084 w 1168"/>
                <a:gd name="T17" fmla="*/ 186 h 378"/>
                <a:gd name="T18" fmla="*/ 1128 w 1168"/>
                <a:gd name="T19" fmla="*/ 231 h 378"/>
                <a:gd name="T20" fmla="*/ 1168 w 1168"/>
                <a:gd name="T21" fmla="*/ 280 h 378"/>
                <a:gd name="T22" fmla="*/ 1135 w 1168"/>
                <a:gd name="T23" fmla="*/ 289 h 378"/>
                <a:gd name="T24" fmla="*/ 1108 w 1168"/>
                <a:gd name="T25" fmla="*/ 256 h 378"/>
                <a:gd name="T26" fmla="*/ 1079 w 1168"/>
                <a:gd name="T27" fmla="*/ 225 h 378"/>
                <a:gd name="T28" fmla="*/ 1038 w 1168"/>
                <a:gd name="T29" fmla="*/ 187 h 378"/>
                <a:gd name="T30" fmla="*/ 993 w 1168"/>
                <a:gd name="T31" fmla="*/ 153 h 378"/>
                <a:gd name="T32" fmla="*/ 946 w 1168"/>
                <a:gd name="T33" fmla="*/ 122 h 378"/>
                <a:gd name="T34" fmla="*/ 897 w 1168"/>
                <a:gd name="T35" fmla="*/ 95 h 378"/>
                <a:gd name="T36" fmla="*/ 844 w 1168"/>
                <a:gd name="T37" fmla="*/ 73 h 378"/>
                <a:gd name="T38" fmla="*/ 789 w 1168"/>
                <a:gd name="T39" fmla="*/ 56 h 378"/>
                <a:gd name="T40" fmla="*/ 732 w 1168"/>
                <a:gd name="T41" fmla="*/ 43 h 378"/>
                <a:gd name="T42" fmla="*/ 675 w 1168"/>
                <a:gd name="T43" fmla="*/ 35 h 378"/>
                <a:gd name="T44" fmla="*/ 615 w 1168"/>
                <a:gd name="T45" fmla="*/ 33 h 378"/>
                <a:gd name="T46" fmla="*/ 555 w 1168"/>
                <a:gd name="T47" fmla="*/ 35 h 378"/>
                <a:gd name="T48" fmla="*/ 497 w 1168"/>
                <a:gd name="T49" fmla="*/ 43 h 378"/>
                <a:gd name="T50" fmla="*/ 440 w 1168"/>
                <a:gd name="T51" fmla="*/ 56 h 378"/>
                <a:gd name="T52" fmla="*/ 386 w 1168"/>
                <a:gd name="T53" fmla="*/ 73 h 378"/>
                <a:gd name="T54" fmla="*/ 333 w 1168"/>
                <a:gd name="T55" fmla="*/ 95 h 378"/>
                <a:gd name="T56" fmla="*/ 283 w 1168"/>
                <a:gd name="T57" fmla="*/ 122 h 378"/>
                <a:gd name="T58" fmla="*/ 236 w 1168"/>
                <a:gd name="T59" fmla="*/ 153 h 378"/>
                <a:gd name="T60" fmla="*/ 191 w 1168"/>
                <a:gd name="T61" fmla="*/ 187 h 378"/>
                <a:gd name="T62" fmla="*/ 150 w 1168"/>
                <a:gd name="T63" fmla="*/ 225 h 378"/>
                <a:gd name="T64" fmla="*/ 117 w 1168"/>
                <a:gd name="T65" fmla="*/ 260 h 378"/>
                <a:gd name="T66" fmla="*/ 87 w 1168"/>
                <a:gd name="T67" fmla="*/ 298 h 378"/>
                <a:gd name="T68" fmla="*/ 60 w 1168"/>
                <a:gd name="T69" fmla="*/ 336 h 378"/>
                <a:gd name="T70" fmla="*/ 36 w 1168"/>
                <a:gd name="T71" fmla="*/ 378 h 378"/>
                <a:gd name="T72" fmla="*/ 0 w 1168"/>
                <a:gd name="T73" fmla="*/ 378 h 378"/>
                <a:gd name="T74" fmla="*/ 31 w 1168"/>
                <a:gd name="T75" fmla="*/ 324 h 378"/>
                <a:gd name="T76" fmla="*/ 66 w 1168"/>
                <a:gd name="T77" fmla="*/ 273 h 378"/>
                <a:gd name="T78" fmla="*/ 106 w 1168"/>
                <a:gd name="T79" fmla="*/ 224 h 378"/>
                <a:gd name="T80" fmla="*/ 150 w 1168"/>
                <a:gd name="T81" fmla="*/ 180 h 378"/>
                <a:gd name="T82" fmla="*/ 198 w 1168"/>
                <a:gd name="T83" fmla="*/ 141 h 378"/>
                <a:gd name="T84" fmla="*/ 249 w 1168"/>
                <a:gd name="T85" fmla="*/ 105 h 378"/>
                <a:gd name="T86" fmla="*/ 304 w 1168"/>
                <a:gd name="T87" fmla="*/ 75 h 378"/>
                <a:gd name="T88" fmla="*/ 361 w 1168"/>
                <a:gd name="T89" fmla="*/ 48 h 378"/>
                <a:gd name="T90" fmla="*/ 421 w 1168"/>
                <a:gd name="T91" fmla="*/ 28 h 378"/>
                <a:gd name="T92" fmla="*/ 484 w 1168"/>
                <a:gd name="T93" fmla="*/ 13 h 378"/>
                <a:gd name="T94" fmla="*/ 548 w 1168"/>
                <a:gd name="T95" fmla="*/ 3 h 378"/>
                <a:gd name="T96" fmla="*/ 615 w 1168"/>
                <a:gd name="T9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8" h="378">
                  <a:moveTo>
                    <a:pt x="615" y="0"/>
                  </a:moveTo>
                  <a:lnTo>
                    <a:pt x="682" y="3"/>
                  </a:lnTo>
                  <a:lnTo>
                    <a:pt x="747" y="13"/>
                  </a:lnTo>
                  <a:lnTo>
                    <a:pt x="811" y="28"/>
                  </a:lnTo>
                  <a:lnTo>
                    <a:pt x="872" y="50"/>
                  </a:lnTo>
                  <a:lnTo>
                    <a:pt x="929" y="77"/>
                  </a:lnTo>
                  <a:lnTo>
                    <a:pt x="985" y="108"/>
                  </a:lnTo>
                  <a:lnTo>
                    <a:pt x="1036" y="145"/>
                  </a:lnTo>
                  <a:lnTo>
                    <a:pt x="1084" y="186"/>
                  </a:lnTo>
                  <a:lnTo>
                    <a:pt x="1128" y="231"/>
                  </a:lnTo>
                  <a:lnTo>
                    <a:pt x="1168" y="280"/>
                  </a:lnTo>
                  <a:lnTo>
                    <a:pt x="1135" y="289"/>
                  </a:lnTo>
                  <a:lnTo>
                    <a:pt x="1108" y="256"/>
                  </a:lnTo>
                  <a:lnTo>
                    <a:pt x="1079" y="225"/>
                  </a:lnTo>
                  <a:lnTo>
                    <a:pt x="1038" y="187"/>
                  </a:lnTo>
                  <a:lnTo>
                    <a:pt x="993" y="153"/>
                  </a:lnTo>
                  <a:lnTo>
                    <a:pt x="946" y="122"/>
                  </a:lnTo>
                  <a:lnTo>
                    <a:pt x="897" y="95"/>
                  </a:lnTo>
                  <a:lnTo>
                    <a:pt x="844" y="73"/>
                  </a:lnTo>
                  <a:lnTo>
                    <a:pt x="789" y="56"/>
                  </a:lnTo>
                  <a:lnTo>
                    <a:pt x="732" y="43"/>
                  </a:lnTo>
                  <a:lnTo>
                    <a:pt x="675" y="35"/>
                  </a:lnTo>
                  <a:lnTo>
                    <a:pt x="615" y="33"/>
                  </a:lnTo>
                  <a:lnTo>
                    <a:pt x="555" y="35"/>
                  </a:lnTo>
                  <a:lnTo>
                    <a:pt x="497" y="43"/>
                  </a:lnTo>
                  <a:lnTo>
                    <a:pt x="440" y="56"/>
                  </a:lnTo>
                  <a:lnTo>
                    <a:pt x="386" y="73"/>
                  </a:lnTo>
                  <a:lnTo>
                    <a:pt x="333" y="95"/>
                  </a:lnTo>
                  <a:lnTo>
                    <a:pt x="283" y="122"/>
                  </a:lnTo>
                  <a:lnTo>
                    <a:pt x="236" y="153"/>
                  </a:lnTo>
                  <a:lnTo>
                    <a:pt x="191" y="187"/>
                  </a:lnTo>
                  <a:lnTo>
                    <a:pt x="150" y="225"/>
                  </a:lnTo>
                  <a:lnTo>
                    <a:pt x="117" y="260"/>
                  </a:lnTo>
                  <a:lnTo>
                    <a:pt x="87" y="298"/>
                  </a:lnTo>
                  <a:lnTo>
                    <a:pt x="60" y="336"/>
                  </a:lnTo>
                  <a:lnTo>
                    <a:pt x="36" y="378"/>
                  </a:lnTo>
                  <a:lnTo>
                    <a:pt x="0" y="378"/>
                  </a:lnTo>
                  <a:lnTo>
                    <a:pt x="31" y="324"/>
                  </a:lnTo>
                  <a:lnTo>
                    <a:pt x="66" y="273"/>
                  </a:lnTo>
                  <a:lnTo>
                    <a:pt x="106" y="224"/>
                  </a:lnTo>
                  <a:lnTo>
                    <a:pt x="150" y="180"/>
                  </a:lnTo>
                  <a:lnTo>
                    <a:pt x="198" y="141"/>
                  </a:lnTo>
                  <a:lnTo>
                    <a:pt x="249" y="105"/>
                  </a:lnTo>
                  <a:lnTo>
                    <a:pt x="304" y="75"/>
                  </a:lnTo>
                  <a:lnTo>
                    <a:pt x="361" y="48"/>
                  </a:lnTo>
                  <a:lnTo>
                    <a:pt x="421" y="28"/>
                  </a:lnTo>
                  <a:lnTo>
                    <a:pt x="484" y="13"/>
                  </a:lnTo>
                  <a:lnTo>
                    <a:pt x="548" y="3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xmlns="" id="{924433C4-CE9F-744F-B5EB-E8F25A2C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" y="1427"/>
              <a:ext cx="32" cy="56"/>
            </a:xfrm>
            <a:custGeom>
              <a:avLst/>
              <a:gdLst>
                <a:gd name="T0" fmla="*/ 0 w 126"/>
                <a:gd name="T1" fmla="*/ 0 h 226"/>
                <a:gd name="T2" fmla="*/ 30 w 126"/>
                <a:gd name="T3" fmla="*/ 0 h 226"/>
                <a:gd name="T4" fmla="*/ 30 w 126"/>
                <a:gd name="T5" fmla="*/ 201 h 226"/>
                <a:gd name="T6" fmla="*/ 126 w 126"/>
                <a:gd name="T7" fmla="*/ 201 h 226"/>
                <a:gd name="T8" fmla="*/ 126 w 126"/>
                <a:gd name="T9" fmla="*/ 226 h 226"/>
                <a:gd name="T10" fmla="*/ 0 w 126"/>
                <a:gd name="T11" fmla="*/ 226 h 226"/>
                <a:gd name="T12" fmla="*/ 0 w 12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26">
                  <a:moveTo>
                    <a:pt x="0" y="0"/>
                  </a:moveTo>
                  <a:lnTo>
                    <a:pt x="30" y="0"/>
                  </a:lnTo>
                  <a:lnTo>
                    <a:pt x="30" y="201"/>
                  </a:lnTo>
                  <a:lnTo>
                    <a:pt x="126" y="201"/>
                  </a:lnTo>
                  <a:lnTo>
                    <a:pt x="126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xmlns="" id="{76A416CE-92BD-E143-A5FE-316A3E77E2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4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DE9AB5A8-79DF-1445-8A3B-7D6492686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" y="1426"/>
              <a:ext cx="46" cy="58"/>
            </a:xfrm>
            <a:custGeom>
              <a:avLst/>
              <a:gdLst>
                <a:gd name="T0" fmla="*/ 122 w 185"/>
                <a:gd name="T1" fmla="*/ 0 h 231"/>
                <a:gd name="T2" fmla="*/ 146 w 185"/>
                <a:gd name="T3" fmla="*/ 1 h 231"/>
                <a:gd name="T4" fmla="*/ 165 w 185"/>
                <a:gd name="T5" fmla="*/ 6 h 231"/>
                <a:gd name="T6" fmla="*/ 179 w 185"/>
                <a:gd name="T7" fmla="*/ 11 h 231"/>
                <a:gd name="T8" fmla="*/ 171 w 185"/>
                <a:gd name="T9" fmla="*/ 34 h 231"/>
                <a:gd name="T10" fmla="*/ 158 w 185"/>
                <a:gd name="T11" fmla="*/ 30 h 231"/>
                <a:gd name="T12" fmla="*/ 141 w 185"/>
                <a:gd name="T13" fmla="*/ 26 h 231"/>
                <a:gd name="T14" fmla="*/ 121 w 185"/>
                <a:gd name="T15" fmla="*/ 25 h 231"/>
                <a:gd name="T16" fmla="*/ 99 w 185"/>
                <a:gd name="T17" fmla="*/ 27 h 231"/>
                <a:gd name="T18" fmla="*/ 79 w 185"/>
                <a:gd name="T19" fmla="*/ 33 h 231"/>
                <a:gd name="T20" fmla="*/ 62 w 185"/>
                <a:gd name="T21" fmla="*/ 42 h 231"/>
                <a:gd name="T22" fmla="*/ 49 w 185"/>
                <a:gd name="T23" fmla="*/ 56 h 231"/>
                <a:gd name="T24" fmla="*/ 38 w 185"/>
                <a:gd name="T25" fmla="*/ 73 h 231"/>
                <a:gd name="T26" fmla="*/ 32 w 185"/>
                <a:gd name="T27" fmla="*/ 93 h 231"/>
                <a:gd name="T28" fmla="*/ 30 w 185"/>
                <a:gd name="T29" fmla="*/ 116 h 231"/>
                <a:gd name="T30" fmla="*/ 32 w 185"/>
                <a:gd name="T31" fmla="*/ 139 h 231"/>
                <a:gd name="T32" fmla="*/ 38 w 185"/>
                <a:gd name="T33" fmla="*/ 159 h 231"/>
                <a:gd name="T34" fmla="*/ 48 w 185"/>
                <a:gd name="T35" fmla="*/ 175 h 231"/>
                <a:gd name="T36" fmla="*/ 60 w 185"/>
                <a:gd name="T37" fmla="*/ 189 h 231"/>
                <a:gd name="T38" fmla="*/ 77 w 185"/>
                <a:gd name="T39" fmla="*/ 198 h 231"/>
                <a:gd name="T40" fmla="*/ 96 w 185"/>
                <a:gd name="T41" fmla="*/ 205 h 231"/>
                <a:gd name="T42" fmla="*/ 117 w 185"/>
                <a:gd name="T43" fmla="*/ 207 h 231"/>
                <a:gd name="T44" fmla="*/ 135 w 185"/>
                <a:gd name="T45" fmla="*/ 206 h 231"/>
                <a:gd name="T46" fmla="*/ 147 w 185"/>
                <a:gd name="T47" fmla="*/ 204 h 231"/>
                <a:gd name="T48" fmla="*/ 157 w 185"/>
                <a:gd name="T49" fmla="*/ 201 h 231"/>
                <a:gd name="T50" fmla="*/ 157 w 185"/>
                <a:gd name="T51" fmla="*/ 134 h 231"/>
                <a:gd name="T52" fmla="*/ 111 w 185"/>
                <a:gd name="T53" fmla="*/ 134 h 231"/>
                <a:gd name="T54" fmla="*/ 111 w 185"/>
                <a:gd name="T55" fmla="*/ 109 h 231"/>
                <a:gd name="T56" fmla="*/ 185 w 185"/>
                <a:gd name="T57" fmla="*/ 109 h 231"/>
                <a:gd name="T58" fmla="*/ 185 w 185"/>
                <a:gd name="T59" fmla="*/ 218 h 231"/>
                <a:gd name="T60" fmla="*/ 173 w 185"/>
                <a:gd name="T61" fmla="*/ 223 h 231"/>
                <a:gd name="T62" fmla="*/ 157 w 185"/>
                <a:gd name="T63" fmla="*/ 227 h 231"/>
                <a:gd name="T64" fmla="*/ 137 w 185"/>
                <a:gd name="T65" fmla="*/ 230 h 231"/>
                <a:gd name="T66" fmla="*/ 116 w 185"/>
                <a:gd name="T67" fmla="*/ 231 h 231"/>
                <a:gd name="T68" fmla="*/ 91 w 185"/>
                <a:gd name="T69" fmla="*/ 229 h 231"/>
                <a:gd name="T70" fmla="*/ 69 w 185"/>
                <a:gd name="T71" fmla="*/ 224 h 231"/>
                <a:gd name="T72" fmla="*/ 49 w 185"/>
                <a:gd name="T73" fmla="*/ 215 h 231"/>
                <a:gd name="T74" fmla="*/ 31 w 185"/>
                <a:gd name="T75" fmla="*/ 202 h 231"/>
                <a:gd name="T76" fmla="*/ 17 w 185"/>
                <a:gd name="T77" fmla="*/ 185 h 231"/>
                <a:gd name="T78" fmla="*/ 8 w 185"/>
                <a:gd name="T79" fmla="*/ 165 h 231"/>
                <a:gd name="T80" fmla="*/ 2 w 185"/>
                <a:gd name="T81" fmla="*/ 142 h 231"/>
                <a:gd name="T82" fmla="*/ 0 w 185"/>
                <a:gd name="T83" fmla="*/ 117 h 231"/>
                <a:gd name="T84" fmla="*/ 2 w 185"/>
                <a:gd name="T85" fmla="*/ 93 h 231"/>
                <a:gd name="T86" fmla="*/ 8 w 185"/>
                <a:gd name="T87" fmla="*/ 71 h 231"/>
                <a:gd name="T88" fmla="*/ 18 w 185"/>
                <a:gd name="T89" fmla="*/ 51 h 231"/>
                <a:gd name="T90" fmla="*/ 32 w 185"/>
                <a:gd name="T91" fmla="*/ 33 h 231"/>
                <a:gd name="T92" fmla="*/ 50 w 185"/>
                <a:gd name="T93" fmla="*/ 19 h 231"/>
                <a:gd name="T94" fmla="*/ 71 w 185"/>
                <a:gd name="T95" fmla="*/ 9 h 231"/>
                <a:gd name="T96" fmla="*/ 95 w 185"/>
                <a:gd name="T97" fmla="*/ 3 h 231"/>
                <a:gd name="T98" fmla="*/ 122 w 185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5" h="231">
                  <a:moveTo>
                    <a:pt x="122" y="0"/>
                  </a:moveTo>
                  <a:lnTo>
                    <a:pt x="146" y="1"/>
                  </a:lnTo>
                  <a:lnTo>
                    <a:pt x="165" y="6"/>
                  </a:lnTo>
                  <a:lnTo>
                    <a:pt x="179" y="11"/>
                  </a:lnTo>
                  <a:lnTo>
                    <a:pt x="171" y="34"/>
                  </a:lnTo>
                  <a:lnTo>
                    <a:pt x="158" y="30"/>
                  </a:lnTo>
                  <a:lnTo>
                    <a:pt x="141" y="26"/>
                  </a:lnTo>
                  <a:lnTo>
                    <a:pt x="121" y="25"/>
                  </a:lnTo>
                  <a:lnTo>
                    <a:pt x="99" y="27"/>
                  </a:lnTo>
                  <a:lnTo>
                    <a:pt x="79" y="33"/>
                  </a:lnTo>
                  <a:lnTo>
                    <a:pt x="62" y="42"/>
                  </a:lnTo>
                  <a:lnTo>
                    <a:pt x="49" y="56"/>
                  </a:lnTo>
                  <a:lnTo>
                    <a:pt x="38" y="73"/>
                  </a:lnTo>
                  <a:lnTo>
                    <a:pt x="32" y="93"/>
                  </a:lnTo>
                  <a:lnTo>
                    <a:pt x="30" y="116"/>
                  </a:lnTo>
                  <a:lnTo>
                    <a:pt x="32" y="139"/>
                  </a:lnTo>
                  <a:lnTo>
                    <a:pt x="38" y="159"/>
                  </a:lnTo>
                  <a:lnTo>
                    <a:pt x="48" y="175"/>
                  </a:lnTo>
                  <a:lnTo>
                    <a:pt x="60" y="189"/>
                  </a:lnTo>
                  <a:lnTo>
                    <a:pt x="77" y="198"/>
                  </a:lnTo>
                  <a:lnTo>
                    <a:pt x="96" y="205"/>
                  </a:lnTo>
                  <a:lnTo>
                    <a:pt x="117" y="207"/>
                  </a:lnTo>
                  <a:lnTo>
                    <a:pt x="135" y="206"/>
                  </a:lnTo>
                  <a:lnTo>
                    <a:pt x="147" y="204"/>
                  </a:lnTo>
                  <a:lnTo>
                    <a:pt x="157" y="201"/>
                  </a:lnTo>
                  <a:lnTo>
                    <a:pt x="157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5" y="109"/>
                  </a:lnTo>
                  <a:lnTo>
                    <a:pt x="185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7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49" y="215"/>
                  </a:lnTo>
                  <a:lnTo>
                    <a:pt x="31" y="202"/>
                  </a:lnTo>
                  <a:lnTo>
                    <a:pt x="17" y="185"/>
                  </a:lnTo>
                  <a:lnTo>
                    <a:pt x="8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8" y="71"/>
                  </a:lnTo>
                  <a:lnTo>
                    <a:pt x="18" y="51"/>
                  </a:lnTo>
                  <a:lnTo>
                    <a:pt x="32" y="33"/>
                  </a:lnTo>
                  <a:lnTo>
                    <a:pt x="50" y="19"/>
                  </a:lnTo>
                  <a:lnTo>
                    <a:pt x="71" y="9"/>
                  </a:lnTo>
                  <a:lnTo>
                    <a:pt x="95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54C9174C-AC62-E94A-BFDC-D4753A3B7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8" y="1427"/>
              <a:ext cx="42" cy="56"/>
            </a:xfrm>
            <a:custGeom>
              <a:avLst/>
              <a:gdLst>
                <a:gd name="T0" fmla="*/ 0 w 169"/>
                <a:gd name="T1" fmla="*/ 0 h 226"/>
                <a:gd name="T2" fmla="*/ 29 w 169"/>
                <a:gd name="T3" fmla="*/ 0 h 226"/>
                <a:gd name="T4" fmla="*/ 29 w 169"/>
                <a:gd name="T5" fmla="*/ 94 h 226"/>
                <a:gd name="T6" fmla="*/ 139 w 169"/>
                <a:gd name="T7" fmla="*/ 94 h 226"/>
                <a:gd name="T8" fmla="*/ 139 w 169"/>
                <a:gd name="T9" fmla="*/ 0 h 226"/>
                <a:gd name="T10" fmla="*/ 169 w 169"/>
                <a:gd name="T11" fmla="*/ 0 h 226"/>
                <a:gd name="T12" fmla="*/ 169 w 169"/>
                <a:gd name="T13" fmla="*/ 226 h 226"/>
                <a:gd name="T14" fmla="*/ 139 w 169"/>
                <a:gd name="T15" fmla="*/ 226 h 226"/>
                <a:gd name="T16" fmla="*/ 139 w 169"/>
                <a:gd name="T17" fmla="*/ 120 h 226"/>
                <a:gd name="T18" fmla="*/ 29 w 169"/>
                <a:gd name="T19" fmla="*/ 120 h 226"/>
                <a:gd name="T20" fmla="*/ 29 w 169"/>
                <a:gd name="T21" fmla="*/ 226 h 226"/>
                <a:gd name="T22" fmla="*/ 0 w 169"/>
                <a:gd name="T23" fmla="*/ 226 h 226"/>
                <a:gd name="T24" fmla="*/ 0 w 169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26">
                  <a:moveTo>
                    <a:pt x="0" y="0"/>
                  </a:moveTo>
                  <a:lnTo>
                    <a:pt x="29" y="0"/>
                  </a:lnTo>
                  <a:lnTo>
                    <a:pt x="29" y="94"/>
                  </a:lnTo>
                  <a:lnTo>
                    <a:pt x="139" y="94"/>
                  </a:lnTo>
                  <a:lnTo>
                    <a:pt x="139" y="0"/>
                  </a:lnTo>
                  <a:lnTo>
                    <a:pt x="169" y="0"/>
                  </a:lnTo>
                  <a:lnTo>
                    <a:pt x="169" y="226"/>
                  </a:lnTo>
                  <a:lnTo>
                    <a:pt x="139" y="226"/>
                  </a:lnTo>
                  <a:lnTo>
                    <a:pt x="139" y="120"/>
                  </a:lnTo>
                  <a:lnTo>
                    <a:pt x="29" y="120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208943DD-82AF-1C42-87F3-D48C2696D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6" y="1427"/>
              <a:ext cx="42" cy="56"/>
            </a:xfrm>
            <a:custGeom>
              <a:avLst/>
              <a:gdLst>
                <a:gd name="T0" fmla="*/ 0 w 166"/>
                <a:gd name="T1" fmla="*/ 0 h 226"/>
                <a:gd name="T2" fmla="*/ 166 w 166"/>
                <a:gd name="T3" fmla="*/ 0 h 226"/>
                <a:gd name="T4" fmla="*/ 166 w 166"/>
                <a:gd name="T5" fmla="*/ 25 h 226"/>
                <a:gd name="T6" fmla="*/ 97 w 166"/>
                <a:gd name="T7" fmla="*/ 25 h 226"/>
                <a:gd name="T8" fmla="*/ 97 w 166"/>
                <a:gd name="T9" fmla="*/ 226 h 226"/>
                <a:gd name="T10" fmla="*/ 68 w 166"/>
                <a:gd name="T11" fmla="*/ 226 h 226"/>
                <a:gd name="T12" fmla="*/ 68 w 166"/>
                <a:gd name="T13" fmla="*/ 25 h 226"/>
                <a:gd name="T14" fmla="*/ 0 w 166"/>
                <a:gd name="T15" fmla="*/ 25 h 226"/>
                <a:gd name="T16" fmla="*/ 0 w 166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26">
                  <a:moveTo>
                    <a:pt x="0" y="0"/>
                  </a:moveTo>
                  <a:lnTo>
                    <a:pt x="166" y="0"/>
                  </a:lnTo>
                  <a:lnTo>
                    <a:pt x="166" y="25"/>
                  </a:lnTo>
                  <a:lnTo>
                    <a:pt x="97" y="25"/>
                  </a:lnTo>
                  <a:lnTo>
                    <a:pt x="97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3362175A-AA9F-B043-B1F4-299D93009E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4" y="1427"/>
              <a:ext cx="43" cy="56"/>
            </a:xfrm>
            <a:custGeom>
              <a:avLst/>
              <a:gdLst>
                <a:gd name="T0" fmla="*/ 0 w 170"/>
                <a:gd name="T1" fmla="*/ 0 h 226"/>
                <a:gd name="T2" fmla="*/ 33 w 170"/>
                <a:gd name="T3" fmla="*/ 0 h 226"/>
                <a:gd name="T4" fmla="*/ 105 w 170"/>
                <a:gd name="T5" fmla="*/ 114 h 226"/>
                <a:gd name="T6" fmla="*/ 121 w 170"/>
                <a:gd name="T7" fmla="*/ 140 h 226"/>
                <a:gd name="T8" fmla="*/ 134 w 170"/>
                <a:gd name="T9" fmla="*/ 164 h 226"/>
                <a:gd name="T10" fmla="*/ 145 w 170"/>
                <a:gd name="T11" fmla="*/ 187 h 226"/>
                <a:gd name="T12" fmla="*/ 146 w 170"/>
                <a:gd name="T13" fmla="*/ 187 h 226"/>
                <a:gd name="T14" fmla="*/ 144 w 170"/>
                <a:gd name="T15" fmla="*/ 158 h 226"/>
                <a:gd name="T16" fmla="*/ 143 w 170"/>
                <a:gd name="T17" fmla="*/ 127 h 226"/>
                <a:gd name="T18" fmla="*/ 143 w 170"/>
                <a:gd name="T19" fmla="*/ 94 h 226"/>
                <a:gd name="T20" fmla="*/ 143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1 w 170"/>
                <a:gd name="T27" fmla="*/ 226 h 226"/>
                <a:gd name="T28" fmla="*/ 69 w 170"/>
                <a:gd name="T29" fmla="*/ 111 h 226"/>
                <a:gd name="T30" fmla="*/ 46 w 170"/>
                <a:gd name="T31" fmla="*/ 73 h 226"/>
                <a:gd name="T32" fmla="*/ 28 w 170"/>
                <a:gd name="T33" fmla="*/ 35 h 226"/>
                <a:gd name="T34" fmla="*/ 27 w 170"/>
                <a:gd name="T35" fmla="*/ 36 h 226"/>
                <a:gd name="T36" fmla="*/ 28 w 170"/>
                <a:gd name="T37" fmla="*/ 65 h 226"/>
                <a:gd name="T38" fmla="*/ 29 w 170"/>
                <a:gd name="T39" fmla="*/ 95 h 226"/>
                <a:gd name="T40" fmla="*/ 29 w 170"/>
                <a:gd name="T41" fmla="*/ 129 h 226"/>
                <a:gd name="T42" fmla="*/ 29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3" y="0"/>
                  </a:lnTo>
                  <a:lnTo>
                    <a:pt x="105" y="114"/>
                  </a:lnTo>
                  <a:lnTo>
                    <a:pt x="121" y="140"/>
                  </a:lnTo>
                  <a:lnTo>
                    <a:pt x="134" y="164"/>
                  </a:lnTo>
                  <a:lnTo>
                    <a:pt x="145" y="187"/>
                  </a:lnTo>
                  <a:lnTo>
                    <a:pt x="146" y="187"/>
                  </a:lnTo>
                  <a:lnTo>
                    <a:pt x="144" y="158"/>
                  </a:lnTo>
                  <a:lnTo>
                    <a:pt x="143" y="127"/>
                  </a:lnTo>
                  <a:lnTo>
                    <a:pt x="143" y="94"/>
                  </a:lnTo>
                  <a:lnTo>
                    <a:pt x="143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1" y="226"/>
                  </a:lnTo>
                  <a:lnTo>
                    <a:pt x="69" y="111"/>
                  </a:lnTo>
                  <a:lnTo>
                    <a:pt x="46" y="73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8" y="65"/>
                  </a:lnTo>
                  <a:lnTo>
                    <a:pt x="29" y="95"/>
                  </a:lnTo>
                  <a:lnTo>
                    <a:pt x="29" y="129"/>
                  </a:lnTo>
                  <a:lnTo>
                    <a:pt x="29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xmlns="" id="{F28A7909-A2FC-F546-B8B7-DC0F83C42E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20" y="1427"/>
              <a:ext cx="7" cy="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xmlns="" id="{5E22639C-FFEA-9845-95F7-83B941D207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0" y="1427"/>
              <a:ext cx="42" cy="56"/>
            </a:xfrm>
            <a:custGeom>
              <a:avLst/>
              <a:gdLst>
                <a:gd name="T0" fmla="*/ 0 w 170"/>
                <a:gd name="T1" fmla="*/ 0 h 226"/>
                <a:gd name="T2" fmla="*/ 31 w 170"/>
                <a:gd name="T3" fmla="*/ 0 h 226"/>
                <a:gd name="T4" fmla="*/ 104 w 170"/>
                <a:gd name="T5" fmla="*/ 114 h 226"/>
                <a:gd name="T6" fmla="*/ 119 w 170"/>
                <a:gd name="T7" fmla="*/ 140 h 226"/>
                <a:gd name="T8" fmla="*/ 133 w 170"/>
                <a:gd name="T9" fmla="*/ 164 h 226"/>
                <a:gd name="T10" fmla="*/ 144 w 170"/>
                <a:gd name="T11" fmla="*/ 187 h 226"/>
                <a:gd name="T12" fmla="*/ 146 w 170"/>
                <a:gd name="T13" fmla="*/ 187 h 226"/>
                <a:gd name="T14" fmla="*/ 143 w 170"/>
                <a:gd name="T15" fmla="*/ 158 h 226"/>
                <a:gd name="T16" fmla="*/ 142 w 170"/>
                <a:gd name="T17" fmla="*/ 127 h 226"/>
                <a:gd name="T18" fmla="*/ 141 w 170"/>
                <a:gd name="T19" fmla="*/ 94 h 226"/>
                <a:gd name="T20" fmla="*/ 141 w 170"/>
                <a:gd name="T21" fmla="*/ 0 h 226"/>
                <a:gd name="T22" fmla="*/ 170 w 170"/>
                <a:gd name="T23" fmla="*/ 0 h 226"/>
                <a:gd name="T24" fmla="*/ 170 w 170"/>
                <a:gd name="T25" fmla="*/ 226 h 226"/>
                <a:gd name="T26" fmla="*/ 140 w 170"/>
                <a:gd name="T27" fmla="*/ 226 h 226"/>
                <a:gd name="T28" fmla="*/ 68 w 170"/>
                <a:gd name="T29" fmla="*/ 111 h 226"/>
                <a:gd name="T30" fmla="*/ 45 w 170"/>
                <a:gd name="T31" fmla="*/ 73 h 226"/>
                <a:gd name="T32" fmla="*/ 26 w 170"/>
                <a:gd name="T33" fmla="*/ 35 h 226"/>
                <a:gd name="T34" fmla="*/ 25 w 170"/>
                <a:gd name="T35" fmla="*/ 36 h 226"/>
                <a:gd name="T36" fmla="*/ 26 w 170"/>
                <a:gd name="T37" fmla="*/ 65 h 226"/>
                <a:gd name="T38" fmla="*/ 27 w 170"/>
                <a:gd name="T39" fmla="*/ 95 h 226"/>
                <a:gd name="T40" fmla="*/ 27 w 170"/>
                <a:gd name="T41" fmla="*/ 129 h 226"/>
                <a:gd name="T42" fmla="*/ 27 w 170"/>
                <a:gd name="T43" fmla="*/ 226 h 226"/>
                <a:gd name="T44" fmla="*/ 0 w 170"/>
                <a:gd name="T45" fmla="*/ 226 h 226"/>
                <a:gd name="T46" fmla="*/ 0 w 170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26">
                  <a:moveTo>
                    <a:pt x="0" y="0"/>
                  </a:moveTo>
                  <a:lnTo>
                    <a:pt x="31" y="0"/>
                  </a:lnTo>
                  <a:lnTo>
                    <a:pt x="104" y="114"/>
                  </a:lnTo>
                  <a:lnTo>
                    <a:pt x="119" y="140"/>
                  </a:lnTo>
                  <a:lnTo>
                    <a:pt x="133" y="164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3" y="158"/>
                  </a:lnTo>
                  <a:lnTo>
                    <a:pt x="142" y="127"/>
                  </a:lnTo>
                  <a:lnTo>
                    <a:pt x="141" y="94"/>
                  </a:lnTo>
                  <a:lnTo>
                    <a:pt x="141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140" y="226"/>
                  </a:lnTo>
                  <a:lnTo>
                    <a:pt x="68" y="111"/>
                  </a:lnTo>
                  <a:lnTo>
                    <a:pt x="45" y="73"/>
                  </a:lnTo>
                  <a:lnTo>
                    <a:pt x="26" y="35"/>
                  </a:lnTo>
                  <a:lnTo>
                    <a:pt x="25" y="36"/>
                  </a:lnTo>
                  <a:lnTo>
                    <a:pt x="26" y="65"/>
                  </a:lnTo>
                  <a:lnTo>
                    <a:pt x="27" y="95"/>
                  </a:lnTo>
                  <a:lnTo>
                    <a:pt x="27" y="129"/>
                  </a:lnTo>
                  <a:lnTo>
                    <a:pt x="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xmlns="" id="{7E3BFF4C-CC6F-F744-9198-EDFD780F3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2" y="1426"/>
              <a:ext cx="46" cy="58"/>
            </a:xfrm>
            <a:custGeom>
              <a:avLst/>
              <a:gdLst>
                <a:gd name="T0" fmla="*/ 122 w 186"/>
                <a:gd name="T1" fmla="*/ 0 h 231"/>
                <a:gd name="T2" fmla="*/ 147 w 186"/>
                <a:gd name="T3" fmla="*/ 1 h 231"/>
                <a:gd name="T4" fmla="*/ 166 w 186"/>
                <a:gd name="T5" fmla="*/ 6 h 231"/>
                <a:gd name="T6" fmla="*/ 179 w 186"/>
                <a:gd name="T7" fmla="*/ 11 h 231"/>
                <a:gd name="T8" fmla="*/ 172 w 186"/>
                <a:gd name="T9" fmla="*/ 34 h 231"/>
                <a:gd name="T10" fmla="*/ 158 w 186"/>
                <a:gd name="T11" fmla="*/ 30 h 231"/>
                <a:gd name="T12" fmla="*/ 142 w 186"/>
                <a:gd name="T13" fmla="*/ 26 h 231"/>
                <a:gd name="T14" fmla="*/ 122 w 186"/>
                <a:gd name="T15" fmla="*/ 25 h 231"/>
                <a:gd name="T16" fmla="*/ 99 w 186"/>
                <a:gd name="T17" fmla="*/ 27 h 231"/>
                <a:gd name="T18" fmla="*/ 80 w 186"/>
                <a:gd name="T19" fmla="*/ 33 h 231"/>
                <a:gd name="T20" fmla="*/ 63 w 186"/>
                <a:gd name="T21" fmla="*/ 42 h 231"/>
                <a:gd name="T22" fmla="*/ 50 w 186"/>
                <a:gd name="T23" fmla="*/ 56 h 231"/>
                <a:gd name="T24" fmla="*/ 39 w 186"/>
                <a:gd name="T25" fmla="*/ 73 h 231"/>
                <a:gd name="T26" fmla="*/ 33 w 186"/>
                <a:gd name="T27" fmla="*/ 93 h 231"/>
                <a:gd name="T28" fmla="*/ 31 w 186"/>
                <a:gd name="T29" fmla="*/ 116 h 231"/>
                <a:gd name="T30" fmla="*/ 33 w 186"/>
                <a:gd name="T31" fmla="*/ 139 h 231"/>
                <a:gd name="T32" fmla="*/ 39 w 186"/>
                <a:gd name="T33" fmla="*/ 159 h 231"/>
                <a:gd name="T34" fmla="*/ 48 w 186"/>
                <a:gd name="T35" fmla="*/ 175 h 231"/>
                <a:gd name="T36" fmla="*/ 61 w 186"/>
                <a:gd name="T37" fmla="*/ 189 h 231"/>
                <a:gd name="T38" fmla="*/ 78 w 186"/>
                <a:gd name="T39" fmla="*/ 198 h 231"/>
                <a:gd name="T40" fmla="*/ 97 w 186"/>
                <a:gd name="T41" fmla="*/ 205 h 231"/>
                <a:gd name="T42" fmla="*/ 118 w 186"/>
                <a:gd name="T43" fmla="*/ 207 h 231"/>
                <a:gd name="T44" fmla="*/ 135 w 186"/>
                <a:gd name="T45" fmla="*/ 206 h 231"/>
                <a:gd name="T46" fmla="*/ 148 w 186"/>
                <a:gd name="T47" fmla="*/ 204 h 231"/>
                <a:gd name="T48" fmla="*/ 156 w 186"/>
                <a:gd name="T49" fmla="*/ 201 h 231"/>
                <a:gd name="T50" fmla="*/ 156 w 186"/>
                <a:gd name="T51" fmla="*/ 134 h 231"/>
                <a:gd name="T52" fmla="*/ 111 w 186"/>
                <a:gd name="T53" fmla="*/ 134 h 231"/>
                <a:gd name="T54" fmla="*/ 111 w 186"/>
                <a:gd name="T55" fmla="*/ 109 h 231"/>
                <a:gd name="T56" fmla="*/ 186 w 186"/>
                <a:gd name="T57" fmla="*/ 109 h 231"/>
                <a:gd name="T58" fmla="*/ 186 w 186"/>
                <a:gd name="T59" fmla="*/ 218 h 231"/>
                <a:gd name="T60" fmla="*/ 173 w 186"/>
                <a:gd name="T61" fmla="*/ 223 h 231"/>
                <a:gd name="T62" fmla="*/ 157 w 186"/>
                <a:gd name="T63" fmla="*/ 227 h 231"/>
                <a:gd name="T64" fmla="*/ 138 w 186"/>
                <a:gd name="T65" fmla="*/ 230 h 231"/>
                <a:gd name="T66" fmla="*/ 116 w 186"/>
                <a:gd name="T67" fmla="*/ 231 h 231"/>
                <a:gd name="T68" fmla="*/ 91 w 186"/>
                <a:gd name="T69" fmla="*/ 229 h 231"/>
                <a:gd name="T70" fmla="*/ 69 w 186"/>
                <a:gd name="T71" fmla="*/ 224 h 231"/>
                <a:gd name="T72" fmla="*/ 50 w 186"/>
                <a:gd name="T73" fmla="*/ 215 h 231"/>
                <a:gd name="T74" fmla="*/ 32 w 186"/>
                <a:gd name="T75" fmla="*/ 202 h 231"/>
                <a:gd name="T76" fmla="*/ 18 w 186"/>
                <a:gd name="T77" fmla="*/ 185 h 231"/>
                <a:gd name="T78" fmla="*/ 9 w 186"/>
                <a:gd name="T79" fmla="*/ 165 h 231"/>
                <a:gd name="T80" fmla="*/ 2 w 186"/>
                <a:gd name="T81" fmla="*/ 142 h 231"/>
                <a:gd name="T82" fmla="*/ 0 w 186"/>
                <a:gd name="T83" fmla="*/ 117 h 231"/>
                <a:gd name="T84" fmla="*/ 2 w 186"/>
                <a:gd name="T85" fmla="*/ 93 h 231"/>
                <a:gd name="T86" fmla="*/ 9 w 186"/>
                <a:gd name="T87" fmla="*/ 71 h 231"/>
                <a:gd name="T88" fmla="*/ 19 w 186"/>
                <a:gd name="T89" fmla="*/ 51 h 231"/>
                <a:gd name="T90" fmla="*/ 33 w 186"/>
                <a:gd name="T91" fmla="*/ 33 h 231"/>
                <a:gd name="T92" fmla="*/ 51 w 186"/>
                <a:gd name="T93" fmla="*/ 19 h 231"/>
                <a:gd name="T94" fmla="*/ 72 w 186"/>
                <a:gd name="T95" fmla="*/ 9 h 231"/>
                <a:gd name="T96" fmla="*/ 96 w 186"/>
                <a:gd name="T97" fmla="*/ 3 h 231"/>
                <a:gd name="T98" fmla="*/ 122 w 186"/>
                <a:gd name="T9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6" h="231">
                  <a:moveTo>
                    <a:pt x="122" y="0"/>
                  </a:moveTo>
                  <a:lnTo>
                    <a:pt x="147" y="1"/>
                  </a:lnTo>
                  <a:lnTo>
                    <a:pt x="166" y="6"/>
                  </a:lnTo>
                  <a:lnTo>
                    <a:pt x="179" y="11"/>
                  </a:lnTo>
                  <a:lnTo>
                    <a:pt x="172" y="34"/>
                  </a:lnTo>
                  <a:lnTo>
                    <a:pt x="158" y="30"/>
                  </a:lnTo>
                  <a:lnTo>
                    <a:pt x="142" y="26"/>
                  </a:lnTo>
                  <a:lnTo>
                    <a:pt x="122" y="25"/>
                  </a:lnTo>
                  <a:lnTo>
                    <a:pt x="99" y="27"/>
                  </a:lnTo>
                  <a:lnTo>
                    <a:pt x="80" y="33"/>
                  </a:lnTo>
                  <a:lnTo>
                    <a:pt x="63" y="42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3" y="93"/>
                  </a:lnTo>
                  <a:lnTo>
                    <a:pt x="31" y="116"/>
                  </a:lnTo>
                  <a:lnTo>
                    <a:pt x="33" y="139"/>
                  </a:lnTo>
                  <a:lnTo>
                    <a:pt x="39" y="159"/>
                  </a:lnTo>
                  <a:lnTo>
                    <a:pt x="48" y="175"/>
                  </a:lnTo>
                  <a:lnTo>
                    <a:pt x="61" y="189"/>
                  </a:lnTo>
                  <a:lnTo>
                    <a:pt x="78" y="198"/>
                  </a:lnTo>
                  <a:lnTo>
                    <a:pt x="97" y="205"/>
                  </a:lnTo>
                  <a:lnTo>
                    <a:pt x="118" y="207"/>
                  </a:lnTo>
                  <a:lnTo>
                    <a:pt x="135" y="206"/>
                  </a:lnTo>
                  <a:lnTo>
                    <a:pt x="148" y="204"/>
                  </a:lnTo>
                  <a:lnTo>
                    <a:pt x="156" y="201"/>
                  </a:lnTo>
                  <a:lnTo>
                    <a:pt x="156" y="134"/>
                  </a:lnTo>
                  <a:lnTo>
                    <a:pt x="111" y="134"/>
                  </a:lnTo>
                  <a:lnTo>
                    <a:pt x="111" y="109"/>
                  </a:lnTo>
                  <a:lnTo>
                    <a:pt x="186" y="109"/>
                  </a:lnTo>
                  <a:lnTo>
                    <a:pt x="186" y="218"/>
                  </a:lnTo>
                  <a:lnTo>
                    <a:pt x="173" y="223"/>
                  </a:lnTo>
                  <a:lnTo>
                    <a:pt x="157" y="227"/>
                  </a:lnTo>
                  <a:lnTo>
                    <a:pt x="138" y="230"/>
                  </a:lnTo>
                  <a:lnTo>
                    <a:pt x="116" y="231"/>
                  </a:lnTo>
                  <a:lnTo>
                    <a:pt x="91" y="229"/>
                  </a:lnTo>
                  <a:lnTo>
                    <a:pt x="69" y="224"/>
                  </a:lnTo>
                  <a:lnTo>
                    <a:pt x="50" y="215"/>
                  </a:lnTo>
                  <a:lnTo>
                    <a:pt x="32" y="202"/>
                  </a:lnTo>
                  <a:lnTo>
                    <a:pt x="18" y="185"/>
                  </a:lnTo>
                  <a:lnTo>
                    <a:pt x="9" y="165"/>
                  </a:lnTo>
                  <a:lnTo>
                    <a:pt x="2" y="142"/>
                  </a:lnTo>
                  <a:lnTo>
                    <a:pt x="0" y="117"/>
                  </a:lnTo>
                  <a:lnTo>
                    <a:pt x="2" y="93"/>
                  </a:lnTo>
                  <a:lnTo>
                    <a:pt x="9" y="71"/>
                  </a:lnTo>
                  <a:lnTo>
                    <a:pt x="19" y="51"/>
                  </a:lnTo>
                  <a:lnTo>
                    <a:pt x="33" y="33"/>
                  </a:lnTo>
                  <a:lnTo>
                    <a:pt x="51" y="19"/>
                  </a:lnTo>
                  <a:lnTo>
                    <a:pt x="72" y="9"/>
                  </a:lnTo>
                  <a:lnTo>
                    <a:pt x="9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xmlns="" id="{E4C0FC88-F698-174A-9664-8972E40B68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7" y="1474"/>
              <a:ext cx="10" cy="10"/>
            </a:xfrm>
            <a:custGeom>
              <a:avLst/>
              <a:gdLst>
                <a:gd name="T0" fmla="*/ 20 w 40"/>
                <a:gd name="T1" fmla="*/ 0 h 42"/>
                <a:gd name="T2" fmla="*/ 31 w 40"/>
                <a:gd name="T3" fmla="*/ 3 h 42"/>
                <a:gd name="T4" fmla="*/ 37 w 40"/>
                <a:gd name="T5" fmla="*/ 11 h 42"/>
                <a:gd name="T6" fmla="*/ 40 w 40"/>
                <a:gd name="T7" fmla="*/ 21 h 42"/>
                <a:gd name="T8" fmla="*/ 38 w 40"/>
                <a:gd name="T9" fmla="*/ 29 h 42"/>
                <a:gd name="T10" fmla="*/ 34 w 40"/>
                <a:gd name="T11" fmla="*/ 37 h 42"/>
                <a:gd name="T12" fmla="*/ 28 w 40"/>
                <a:gd name="T13" fmla="*/ 41 h 42"/>
                <a:gd name="T14" fmla="*/ 19 w 40"/>
                <a:gd name="T15" fmla="*/ 42 h 42"/>
                <a:gd name="T16" fmla="*/ 10 w 40"/>
                <a:gd name="T17" fmla="*/ 40 h 42"/>
                <a:gd name="T18" fmla="*/ 2 w 40"/>
                <a:gd name="T19" fmla="*/ 33 h 42"/>
                <a:gd name="T20" fmla="*/ 0 w 40"/>
                <a:gd name="T21" fmla="*/ 21 h 42"/>
                <a:gd name="T22" fmla="*/ 2 w 40"/>
                <a:gd name="T23" fmla="*/ 11 h 42"/>
                <a:gd name="T24" fmla="*/ 10 w 40"/>
                <a:gd name="T25" fmla="*/ 3 h 42"/>
                <a:gd name="T26" fmla="*/ 20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31" y="3"/>
                  </a:lnTo>
                  <a:lnTo>
                    <a:pt x="37" y="11"/>
                  </a:lnTo>
                  <a:lnTo>
                    <a:pt x="40" y="21"/>
                  </a:lnTo>
                  <a:lnTo>
                    <a:pt x="38" y="29"/>
                  </a:lnTo>
                  <a:lnTo>
                    <a:pt x="34" y="37"/>
                  </a:lnTo>
                  <a:lnTo>
                    <a:pt x="28" y="41"/>
                  </a:lnTo>
                  <a:lnTo>
                    <a:pt x="19" y="42"/>
                  </a:lnTo>
                  <a:lnTo>
                    <a:pt x="10" y="40"/>
                  </a:lnTo>
                  <a:lnTo>
                    <a:pt x="2" y="33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xmlns="" id="{B7DEFB30-A8EA-D24B-B7B0-B60507A0E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4" y="1426"/>
              <a:ext cx="47" cy="58"/>
            </a:xfrm>
            <a:custGeom>
              <a:avLst/>
              <a:gdLst>
                <a:gd name="T0" fmla="*/ 64 w 186"/>
                <a:gd name="T1" fmla="*/ 23 h 231"/>
                <a:gd name="T2" fmla="*/ 44 w 186"/>
                <a:gd name="T3" fmla="*/ 25 h 231"/>
                <a:gd name="T4" fmla="*/ 29 w 186"/>
                <a:gd name="T5" fmla="*/ 27 h 231"/>
                <a:gd name="T6" fmla="*/ 29 w 186"/>
                <a:gd name="T7" fmla="*/ 206 h 231"/>
                <a:gd name="T8" fmla="*/ 43 w 186"/>
                <a:gd name="T9" fmla="*/ 207 h 231"/>
                <a:gd name="T10" fmla="*/ 60 w 186"/>
                <a:gd name="T11" fmla="*/ 207 h 231"/>
                <a:gd name="T12" fmla="*/ 84 w 186"/>
                <a:gd name="T13" fmla="*/ 205 h 231"/>
                <a:gd name="T14" fmla="*/ 106 w 186"/>
                <a:gd name="T15" fmla="*/ 198 h 231"/>
                <a:gd name="T16" fmla="*/ 124 w 186"/>
                <a:gd name="T17" fmla="*/ 189 h 231"/>
                <a:gd name="T18" fmla="*/ 137 w 186"/>
                <a:gd name="T19" fmla="*/ 174 h 231"/>
                <a:gd name="T20" fmla="*/ 148 w 186"/>
                <a:gd name="T21" fmla="*/ 157 h 231"/>
                <a:gd name="T22" fmla="*/ 153 w 186"/>
                <a:gd name="T23" fmla="*/ 136 h 231"/>
                <a:gd name="T24" fmla="*/ 155 w 186"/>
                <a:gd name="T25" fmla="*/ 112 h 231"/>
                <a:gd name="T26" fmla="*/ 154 w 186"/>
                <a:gd name="T27" fmla="*/ 90 h 231"/>
                <a:gd name="T28" fmla="*/ 149 w 186"/>
                <a:gd name="T29" fmla="*/ 71 h 231"/>
                <a:gd name="T30" fmla="*/ 139 w 186"/>
                <a:gd name="T31" fmla="*/ 55 h 231"/>
                <a:gd name="T32" fmla="*/ 126 w 186"/>
                <a:gd name="T33" fmla="*/ 41 h 231"/>
                <a:gd name="T34" fmla="*/ 109 w 186"/>
                <a:gd name="T35" fmla="*/ 32 h 231"/>
                <a:gd name="T36" fmla="*/ 88 w 186"/>
                <a:gd name="T37" fmla="*/ 26 h 231"/>
                <a:gd name="T38" fmla="*/ 64 w 186"/>
                <a:gd name="T39" fmla="*/ 23 h 231"/>
                <a:gd name="T40" fmla="*/ 63 w 186"/>
                <a:gd name="T41" fmla="*/ 0 h 231"/>
                <a:gd name="T42" fmla="*/ 92 w 186"/>
                <a:gd name="T43" fmla="*/ 3 h 231"/>
                <a:gd name="T44" fmla="*/ 116 w 186"/>
                <a:gd name="T45" fmla="*/ 8 h 231"/>
                <a:gd name="T46" fmla="*/ 137 w 186"/>
                <a:gd name="T47" fmla="*/ 17 h 231"/>
                <a:gd name="T48" fmla="*/ 154 w 186"/>
                <a:gd name="T49" fmla="*/ 29 h 231"/>
                <a:gd name="T50" fmla="*/ 168 w 186"/>
                <a:gd name="T51" fmla="*/ 44 h 231"/>
                <a:gd name="T52" fmla="*/ 178 w 186"/>
                <a:gd name="T53" fmla="*/ 63 h 231"/>
                <a:gd name="T54" fmla="*/ 184 w 186"/>
                <a:gd name="T55" fmla="*/ 84 h 231"/>
                <a:gd name="T56" fmla="*/ 186 w 186"/>
                <a:gd name="T57" fmla="*/ 110 h 231"/>
                <a:gd name="T58" fmla="*/ 184 w 186"/>
                <a:gd name="T59" fmla="*/ 137 h 231"/>
                <a:gd name="T60" fmla="*/ 178 w 186"/>
                <a:gd name="T61" fmla="*/ 160 h 231"/>
                <a:gd name="T62" fmla="*/ 168 w 186"/>
                <a:gd name="T63" fmla="*/ 181 h 231"/>
                <a:gd name="T64" fmla="*/ 154 w 186"/>
                <a:gd name="T65" fmla="*/ 198 h 231"/>
                <a:gd name="T66" fmla="*/ 139 w 186"/>
                <a:gd name="T67" fmla="*/ 210 h 231"/>
                <a:gd name="T68" fmla="*/ 121 w 186"/>
                <a:gd name="T69" fmla="*/ 218 h 231"/>
                <a:gd name="T70" fmla="*/ 102 w 186"/>
                <a:gd name="T71" fmla="*/ 226 h 231"/>
                <a:gd name="T72" fmla="*/ 79 w 186"/>
                <a:gd name="T73" fmla="*/ 229 h 231"/>
                <a:gd name="T74" fmla="*/ 53 w 186"/>
                <a:gd name="T75" fmla="*/ 231 h 231"/>
                <a:gd name="T76" fmla="*/ 25 w 186"/>
                <a:gd name="T77" fmla="*/ 230 h 231"/>
                <a:gd name="T78" fmla="*/ 0 w 186"/>
                <a:gd name="T79" fmla="*/ 228 h 231"/>
                <a:gd name="T80" fmla="*/ 0 w 186"/>
                <a:gd name="T81" fmla="*/ 6 h 231"/>
                <a:gd name="T82" fmla="*/ 29 w 186"/>
                <a:gd name="T83" fmla="*/ 3 h 231"/>
                <a:gd name="T84" fmla="*/ 63 w 186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31">
                  <a:moveTo>
                    <a:pt x="64" y="23"/>
                  </a:moveTo>
                  <a:lnTo>
                    <a:pt x="44" y="25"/>
                  </a:lnTo>
                  <a:lnTo>
                    <a:pt x="29" y="27"/>
                  </a:lnTo>
                  <a:lnTo>
                    <a:pt x="29" y="206"/>
                  </a:lnTo>
                  <a:lnTo>
                    <a:pt x="43" y="207"/>
                  </a:lnTo>
                  <a:lnTo>
                    <a:pt x="60" y="207"/>
                  </a:lnTo>
                  <a:lnTo>
                    <a:pt x="84" y="205"/>
                  </a:lnTo>
                  <a:lnTo>
                    <a:pt x="106" y="198"/>
                  </a:lnTo>
                  <a:lnTo>
                    <a:pt x="124" y="189"/>
                  </a:lnTo>
                  <a:lnTo>
                    <a:pt x="137" y="174"/>
                  </a:lnTo>
                  <a:lnTo>
                    <a:pt x="148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4" y="90"/>
                  </a:lnTo>
                  <a:lnTo>
                    <a:pt x="149" y="71"/>
                  </a:lnTo>
                  <a:lnTo>
                    <a:pt x="139" y="55"/>
                  </a:lnTo>
                  <a:lnTo>
                    <a:pt x="126" y="41"/>
                  </a:lnTo>
                  <a:lnTo>
                    <a:pt x="109" y="32"/>
                  </a:lnTo>
                  <a:lnTo>
                    <a:pt x="88" y="26"/>
                  </a:lnTo>
                  <a:lnTo>
                    <a:pt x="64" y="23"/>
                  </a:lnTo>
                  <a:close/>
                  <a:moveTo>
                    <a:pt x="63" y="0"/>
                  </a:moveTo>
                  <a:lnTo>
                    <a:pt x="92" y="3"/>
                  </a:lnTo>
                  <a:lnTo>
                    <a:pt x="116" y="8"/>
                  </a:lnTo>
                  <a:lnTo>
                    <a:pt x="137" y="17"/>
                  </a:lnTo>
                  <a:lnTo>
                    <a:pt x="154" y="29"/>
                  </a:lnTo>
                  <a:lnTo>
                    <a:pt x="168" y="44"/>
                  </a:lnTo>
                  <a:lnTo>
                    <a:pt x="178" y="63"/>
                  </a:lnTo>
                  <a:lnTo>
                    <a:pt x="184" y="84"/>
                  </a:lnTo>
                  <a:lnTo>
                    <a:pt x="186" y="110"/>
                  </a:lnTo>
                  <a:lnTo>
                    <a:pt x="184" y="137"/>
                  </a:lnTo>
                  <a:lnTo>
                    <a:pt x="178" y="160"/>
                  </a:lnTo>
                  <a:lnTo>
                    <a:pt x="168" y="181"/>
                  </a:lnTo>
                  <a:lnTo>
                    <a:pt x="154" y="198"/>
                  </a:lnTo>
                  <a:lnTo>
                    <a:pt x="139" y="210"/>
                  </a:lnTo>
                  <a:lnTo>
                    <a:pt x="121" y="218"/>
                  </a:lnTo>
                  <a:lnTo>
                    <a:pt x="102" y="226"/>
                  </a:lnTo>
                  <a:lnTo>
                    <a:pt x="79" y="229"/>
                  </a:lnTo>
                  <a:lnTo>
                    <a:pt x="53" y="231"/>
                  </a:lnTo>
                  <a:lnTo>
                    <a:pt x="25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9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xmlns="" id="{136D31E4-0DAD-6C46-AA11-0337A116E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0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7 w 128"/>
                <a:gd name="T11" fmla="*/ 96 h 226"/>
                <a:gd name="T12" fmla="*/ 117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7" y="96"/>
                  </a:lnTo>
                  <a:lnTo>
                    <a:pt x="117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xmlns="" id="{977544DE-218F-7D40-94B7-4957E76F2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6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8 w 167"/>
                <a:gd name="T11" fmla="*/ 226 h 226"/>
                <a:gd name="T12" fmla="*/ 68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8" y="226"/>
                  </a:lnTo>
                  <a:lnTo>
                    <a:pt x="6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xmlns="" id="{7CE796A2-C030-544E-BB63-CDCB2A28D3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" y="1427"/>
              <a:ext cx="32" cy="56"/>
            </a:xfrm>
            <a:custGeom>
              <a:avLst/>
              <a:gdLst>
                <a:gd name="T0" fmla="*/ 0 w 128"/>
                <a:gd name="T1" fmla="*/ 0 h 226"/>
                <a:gd name="T2" fmla="*/ 123 w 128"/>
                <a:gd name="T3" fmla="*/ 0 h 226"/>
                <a:gd name="T4" fmla="*/ 123 w 128"/>
                <a:gd name="T5" fmla="*/ 24 h 226"/>
                <a:gd name="T6" fmla="*/ 30 w 128"/>
                <a:gd name="T7" fmla="*/ 24 h 226"/>
                <a:gd name="T8" fmla="*/ 30 w 128"/>
                <a:gd name="T9" fmla="*/ 96 h 226"/>
                <a:gd name="T10" fmla="*/ 118 w 128"/>
                <a:gd name="T11" fmla="*/ 96 h 226"/>
                <a:gd name="T12" fmla="*/ 118 w 128"/>
                <a:gd name="T13" fmla="*/ 120 h 226"/>
                <a:gd name="T14" fmla="*/ 30 w 128"/>
                <a:gd name="T15" fmla="*/ 120 h 226"/>
                <a:gd name="T16" fmla="*/ 30 w 128"/>
                <a:gd name="T17" fmla="*/ 201 h 226"/>
                <a:gd name="T18" fmla="*/ 128 w 128"/>
                <a:gd name="T19" fmla="*/ 201 h 226"/>
                <a:gd name="T20" fmla="*/ 128 w 128"/>
                <a:gd name="T21" fmla="*/ 226 h 226"/>
                <a:gd name="T22" fmla="*/ 0 w 128"/>
                <a:gd name="T23" fmla="*/ 226 h 226"/>
                <a:gd name="T24" fmla="*/ 0 w 128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8" y="201"/>
                  </a:lnTo>
                  <a:lnTo>
                    <a:pt x="128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xmlns="" id="{CFC73D01-4217-2F47-B34C-DA590BBE6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2" y="1426"/>
              <a:ext cx="43" cy="58"/>
            </a:xfrm>
            <a:custGeom>
              <a:avLst/>
              <a:gdLst>
                <a:gd name="T0" fmla="*/ 118 w 172"/>
                <a:gd name="T1" fmla="*/ 0 h 234"/>
                <a:gd name="T2" fmla="*/ 137 w 172"/>
                <a:gd name="T3" fmla="*/ 1 h 234"/>
                <a:gd name="T4" fmla="*/ 153 w 172"/>
                <a:gd name="T5" fmla="*/ 5 h 234"/>
                <a:gd name="T6" fmla="*/ 165 w 172"/>
                <a:gd name="T7" fmla="*/ 8 h 234"/>
                <a:gd name="T8" fmla="*/ 172 w 172"/>
                <a:gd name="T9" fmla="*/ 11 h 234"/>
                <a:gd name="T10" fmla="*/ 165 w 172"/>
                <a:gd name="T11" fmla="*/ 35 h 234"/>
                <a:gd name="T12" fmla="*/ 153 w 172"/>
                <a:gd name="T13" fmla="*/ 30 h 234"/>
                <a:gd name="T14" fmla="*/ 137 w 172"/>
                <a:gd name="T15" fmla="*/ 27 h 234"/>
                <a:gd name="T16" fmla="*/ 120 w 172"/>
                <a:gd name="T17" fmla="*/ 25 h 234"/>
                <a:gd name="T18" fmla="*/ 98 w 172"/>
                <a:gd name="T19" fmla="*/ 28 h 234"/>
                <a:gd name="T20" fmla="*/ 79 w 172"/>
                <a:gd name="T21" fmla="*/ 34 h 234"/>
                <a:gd name="T22" fmla="*/ 63 w 172"/>
                <a:gd name="T23" fmla="*/ 43 h 234"/>
                <a:gd name="T24" fmla="*/ 49 w 172"/>
                <a:gd name="T25" fmla="*/ 57 h 234"/>
                <a:gd name="T26" fmla="*/ 40 w 172"/>
                <a:gd name="T27" fmla="*/ 74 h 234"/>
                <a:gd name="T28" fmla="*/ 34 w 172"/>
                <a:gd name="T29" fmla="*/ 95 h 234"/>
                <a:gd name="T30" fmla="*/ 32 w 172"/>
                <a:gd name="T31" fmla="*/ 119 h 234"/>
                <a:gd name="T32" fmla="*/ 34 w 172"/>
                <a:gd name="T33" fmla="*/ 141 h 234"/>
                <a:gd name="T34" fmla="*/ 39 w 172"/>
                <a:gd name="T35" fmla="*/ 161 h 234"/>
                <a:gd name="T36" fmla="*/ 48 w 172"/>
                <a:gd name="T37" fmla="*/ 177 h 234"/>
                <a:gd name="T38" fmla="*/ 61 w 172"/>
                <a:gd name="T39" fmla="*/ 191 h 234"/>
                <a:gd name="T40" fmla="*/ 77 w 172"/>
                <a:gd name="T41" fmla="*/ 202 h 234"/>
                <a:gd name="T42" fmla="*/ 95 w 172"/>
                <a:gd name="T43" fmla="*/ 208 h 234"/>
                <a:gd name="T44" fmla="*/ 117 w 172"/>
                <a:gd name="T45" fmla="*/ 210 h 234"/>
                <a:gd name="T46" fmla="*/ 136 w 172"/>
                <a:gd name="T47" fmla="*/ 209 h 234"/>
                <a:gd name="T48" fmla="*/ 152 w 172"/>
                <a:gd name="T49" fmla="*/ 205 h 234"/>
                <a:gd name="T50" fmla="*/ 166 w 172"/>
                <a:gd name="T51" fmla="*/ 200 h 234"/>
                <a:gd name="T52" fmla="*/ 172 w 172"/>
                <a:gd name="T53" fmla="*/ 224 h 234"/>
                <a:gd name="T54" fmla="*/ 157 w 172"/>
                <a:gd name="T55" fmla="*/ 229 h 234"/>
                <a:gd name="T56" fmla="*/ 137 w 172"/>
                <a:gd name="T57" fmla="*/ 233 h 234"/>
                <a:gd name="T58" fmla="*/ 112 w 172"/>
                <a:gd name="T59" fmla="*/ 234 h 234"/>
                <a:gd name="T60" fmla="*/ 89 w 172"/>
                <a:gd name="T61" fmla="*/ 233 h 234"/>
                <a:gd name="T62" fmla="*/ 67 w 172"/>
                <a:gd name="T63" fmla="*/ 227 h 234"/>
                <a:gd name="T64" fmla="*/ 48 w 172"/>
                <a:gd name="T65" fmla="*/ 217 h 234"/>
                <a:gd name="T66" fmla="*/ 33 w 172"/>
                <a:gd name="T67" fmla="*/ 205 h 234"/>
                <a:gd name="T68" fmla="*/ 19 w 172"/>
                <a:gd name="T69" fmla="*/ 189 h 234"/>
                <a:gd name="T70" fmla="*/ 9 w 172"/>
                <a:gd name="T71" fmla="*/ 169 h 234"/>
                <a:gd name="T72" fmla="*/ 2 w 172"/>
                <a:gd name="T73" fmla="*/ 146 h 234"/>
                <a:gd name="T74" fmla="*/ 0 w 172"/>
                <a:gd name="T75" fmla="*/ 120 h 234"/>
                <a:gd name="T76" fmla="*/ 2 w 172"/>
                <a:gd name="T77" fmla="*/ 94 h 234"/>
                <a:gd name="T78" fmla="*/ 10 w 172"/>
                <a:gd name="T79" fmla="*/ 71 h 234"/>
                <a:gd name="T80" fmla="*/ 19 w 172"/>
                <a:gd name="T81" fmla="*/ 51 h 234"/>
                <a:gd name="T82" fmla="*/ 34 w 172"/>
                <a:gd name="T83" fmla="*/ 34 h 234"/>
                <a:gd name="T84" fmla="*/ 50 w 172"/>
                <a:gd name="T85" fmla="*/ 19 h 234"/>
                <a:gd name="T86" fmla="*/ 70 w 172"/>
                <a:gd name="T87" fmla="*/ 10 h 234"/>
                <a:gd name="T88" fmla="*/ 93 w 172"/>
                <a:gd name="T89" fmla="*/ 3 h 234"/>
                <a:gd name="T90" fmla="*/ 118 w 172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234">
                  <a:moveTo>
                    <a:pt x="118" y="0"/>
                  </a:moveTo>
                  <a:lnTo>
                    <a:pt x="137" y="1"/>
                  </a:lnTo>
                  <a:lnTo>
                    <a:pt x="153" y="5"/>
                  </a:lnTo>
                  <a:lnTo>
                    <a:pt x="165" y="8"/>
                  </a:lnTo>
                  <a:lnTo>
                    <a:pt x="172" y="11"/>
                  </a:lnTo>
                  <a:lnTo>
                    <a:pt x="165" y="35"/>
                  </a:lnTo>
                  <a:lnTo>
                    <a:pt x="153" y="30"/>
                  </a:lnTo>
                  <a:lnTo>
                    <a:pt x="137" y="27"/>
                  </a:lnTo>
                  <a:lnTo>
                    <a:pt x="120" y="25"/>
                  </a:lnTo>
                  <a:lnTo>
                    <a:pt x="98" y="28"/>
                  </a:lnTo>
                  <a:lnTo>
                    <a:pt x="79" y="34"/>
                  </a:lnTo>
                  <a:lnTo>
                    <a:pt x="63" y="43"/>
                  </a:lnTo>
                  <a:lnTo>
                    <a:pt x="49" y="57"/>
                  </a:lnTo>
                  <a:lnTo>
                    <a:pt x="40" y="74"/>
                  </a:lnTo>
                  <a:lnTo>
                    <a:pt x="34" y="95"/>
                  </a:lnTo>
                  <a:lnTo>
                    <a:pt x="32" y="119"/>
                  </a:lnTo>
                  <a:lnTo>
                    <a:pt x="34" y="141"/>
                  </a:lnTo>
                  <a:lnTo>
                    <a:pt x="39" y="161"/>
                  </a:lnTo>
                  <a:lnTo>
                    <a:pt x="48" y="177"/>
                  </a:lnTo>
                  <a:lnTo>
                    <a:pt x="61" y="191"/>
                  </a:lnTo>
                  <a:lnTo>
                    <a:pt x="77" y="202"/>
                  </a:lnTo>
                  <a:lnTo>
                    <a:pt x="95" y="208"/>
                  </a:lnTo>
                  <a:lnTo>
                    <a:pt x="117" y="210"/>
                  </a:lnTo>
                  <a:lnTo>
                    <a:pt x="136" y="209"/>
                  </a:lnTo>
                  <a:lnTo>
                    <a:pt x="152" y="205"/>
                  </a:lnTo>
                  <a:lnTo>
                    <a:pt x="166" y="200"/>
                  </a:lnTo>
                  <a:lnTo>
                    <a:pt x="172" y="224"/>
                  </a:lnTo>
                  <a:lnTo>
                    <a:pt x="157" y="229"/>
                  </a:lnTo>
                  <a:lnTo>
                    <a:pt x="137" y="233"/>
                  </a:lnTo>
                  <a:lnTo>
                    <a:pt x="112" y="234"/>
                  </a:lnTo>
                  <a:lnTo>
                    <a:pt x="89" y="233"/>
                  </a:lnTo>
                  <a:lnTo>
                    <a:pt x="67" y="227"/>
                  </a:lnTo>
                  <a:lnTo>
                    <a:pt x="48" y="217"/>
                  </a:lnTo>
                  <a:lnTo>
                    <a:pt x="33" y="205"/>
                  </a:lnTo>
                  <a:lnTo>
                    <a:pt x="19" y="189"/>
                  </a:lnTo>
                  <a:lnTo>
                    <a:pt x="9" y="169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10" y="71"/>
                  </a:lnTo>
                  <a:lnTo>
                    <a:pt x="19" y="51"/>
                  </a:lnTo>
                  <a:lnTo>
                    <a:pt x="34" y="34"/>
                  </a:lnTo>
                  <a:lnTo>
                    <a:pt x="50" y="19"/>
                  </a:lnTo>
                  <a:lnTo>
                    <a:pt x="70" y="10"/>
                  </a:lnTo>
                  <a:lnTo>
                    <a:pt x="9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xmlns="" id="{93C6E083-1CA9-704A-B427-875B05EE1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0" y="1427"/>
              <a:ext cx="42" cy="56"/>
            </a:xfrm>
            <a:custGeom>
              <a:avLst/>
              <a:gdLst>
                <a:gd name="T0" fmla="*/ 0 w 167"/>
                <a:gd name="T1" fmla="*/ 0 h 226"/>
                <a:gd name="T2" fmla="*/ 167 w 167"/>
                <a:gd name="T3" fmla="*/ 0 h 226"/>
                <a:gd name="T4" fmla="*/ 167 w 167"/>
                <a:gd name="T5" fmla="*/ 25 h 226"/>
                <a:gd name="T6" fmla="*/ 98 w 167"/>
                <a:gd name="T7" fmla="*/ 25 h 226"/>
                <a:gd name="T8" fmla="*/ 98 w 167"/>
                <a:gd name="T9" fmla="*/ 226 h 226"/>
                <a:gd name="T10" fmla="*/ 69 w 167"/>
                <a:gd name="T11" fmla="*/ 226 h 226"/>
                <a:gd name="T12" fmla="*/ 69 w 167"/>
                <a:gd name="T13" fmla="*/ 25 h 226"/>
                <a:gd name="T14" fmla="*/ 0 w 167"/>
                <a:gd name="T15" fmla="*/ 25 h 226"/>
                <a:gd name="T16" fmla="*/ 0 w 167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226">
                  <a:moveTo>
                    <a:pt x="0" y="0"/>
                  </a:moveTo>
                  <a:lnTo>
                    <a:pt x="167" y="0"/>
                  </a:lnTo>
                  <a:lnTo>
                    <a:pt x="167" y="25"/>
                  </a:lnTo>
                  <a:lnTo>
                    <a:pt x="98" y="25"/>
                  </a:lnTo>
                  <a:lnTo>
                    <a:pt x="98" y="226"/>
                  </a:lnTo>
                  <a:lnTo>
                    <a:pt x="69" y="226"/>
                  </a:lnTo>
                  <a:lnTo>
                    <a:pt x="6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0A738156-E515-9A45-84FE-A6C9AC2F96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8" y="1427"/>
              <a:ext cx="32" cy="56"/>
            </a:xfrm>
            <a:custGeom>
              <a:avLst/>
              <a:gdLst>
                <a:gd name="T0" fmla="*/ 0 w 127"/>
                <a:gd name="T1" fmla="*/ 0 h 226"/>
                <a:gd name="T2" fmla="*/ 123 w 127"/>
                <a:gd name="T3" fmla="*/ 0 h 226"/>
                <a:gd name="T4" fmla="*/ 123 w 127"/>
                <a:gd name="T5" fmla="*/ 24 h 226"/>
                <a:gd name="T6" fmla="*/ 30 w 127"/>
                <a:gd name="T7" fmla="*/ 24 h 226"/>
                <a:gd name="T8" fmla="*/ 30 w 127"/>
                <a:gd name="T9" fmla="*/ 96 h 226"/>
                <a:gd name="T10" fmla="*/ 118 w 127"/>
                <a:gd name="T11" fmla="*/ 96 h 226"/>
                <a:gd name="T12" fmla="*/ 118 w 127"/>
                <a:gd name="T13" fmla="*/ 120 h 226"/>
                <a:gd name="T14" fmla="*/ 30 w 127"/>
                <a:gd name="T15" fmla="*/ 120 h 226"/>
                <a:gd name="T16" fmla="*/ 30 w 127"/>
                <a:gd name="T17" fmla="*/ 201 h 226"/>
                <a:gd name="T18" fmla="*/ 127 w 127"/>
                <a:gd name="T19" fmla="*/ 201 h 226"/>
                <a:gd name="T20" fmla="*/ 127 w 127"/>
                <a:gd name="T21" fmla="*/ 226 h 226"/>
                <a:gd name="T22" fmla="*/ 0 w 127"/>
                <a:gd name="T23" fmla="*/ 226 h 226"/>
                <a:gd name="T24" fmla="*/ 0 w 127"/>
                <a:gd name="T2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26">
                  <a:moveTo>
                    <a:pt x="0" y="0"/>
                  </a:moveTo>
                  <a:lnTo>
                    <a:pt x="123" y="0"/>
                  </a:lnTo>
                  <a:lnTo>
                    <a:pt x="123" y="24"/>
                  </a:lnTo>
                  <a:lnTo>
                    <a:pt x="30" y="24"/>
                  </a:lnTo>
                  <a:lnTo>
                    <a:pt x="30" y="96"/>
                  </a:lnTo>
                  <a:lnTo>
                    <a:pt x="118" y="96"/>
                  </a:lnTo>
                  <a:lnTo>
                    <a:pt x="118" y="120"/>
                  </a:lnTo>
                  <a:lnTo>
                    <a:pt x="30" y="120"/>
                  </a:lnTo>
                  <a:lnTo>
                    <a:pt x="30" y="201"/>
                  </a:lnTo>
                  <a:lnTo>
                    <a:pt x="127" y="201"/>
                  </a:lnTo>
                  <a:lnTo>
                    <a:pt x="127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xmlns="" id="{95070869-53C8-E440-B14F-EC314A5970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9" y="1426"/>
              <a:ext cx="47" cy="58"/>
            </a:xfrm>
            <a:custGeom>
              <a:avLst/>
              <a:gdLst>
                <a:gd name="T0" fmla="*/ 63 w 185"/>
                <a:gd name="T1" fmla="*/ 23 h 231"/>
                <a:gd name="T2" fmla="*/ 43 w 185"/>
                <a:gd name="T3" fmla="*/ 25 h 231"/>
                <a:gd name="T4" fmla="*/ 28 w 185"/>
                <a:gd name="T5" fmla="*/ 27 h 231"/>
                <a:gd name="T6" fmla="*/ 28 w 185"/>
                <a:gd name="T7" fmla="*/ 206 h 231"/>
                <a:gd name="T8" fmla="*/ 42 w 185"/>
                <a:gd name="T9" fmla="*/ 207 h 231"/>
                <a:gd name="T10" fmla="*/ 59 w 185"/>
                <a:gd name="T11" fmla="*/ 207 h 231"/>
                <a:gd name="T12" fmla="*/ 84 w 185"/>
                <a:gd name="T13" fmla="*/ 205 h 231"/>
                <a:gd name="T14" fmla="*/ 105 w 185"/>
                <a:gd name="T15" fmla="*/ 198 h 231"/>
                <a:gd name="T16" fmla="*/ 122 w 185"/>
                <a:gd name="T17" fmla="*/ 189 h 231"/>
                <a:gd name="T18" fmla="*/ 136 w 185"/>
                <a:gd name="T19" fmla="*/ 174 h 231"/>
                <a:gd name="T20" fmla="*/ 147 w 185"/>
                <a:gd name="T21" fmla="*/ 157 h 231"/>
                <a:gd name="T22" fmla="*/ 153 w 185"/>
                <a:gd name="T23" fmla="*/ 136 h 231"/>
                <a:gd name="T24" fmla="*/ 155 w 185"/>
                <a:gd name="T25" fmla="*/ 112 h 231"/>
                <a:gd name="T26" fmla="*/ 153 w 185"/>
                <a:gd name="T27" fmla="*/ 90 h 231"/>
                <a:gd name="T28" fmla="*/ 148 w 185"/>
                <a:gd name="T29" fmla="*/ 71 h 231"/>
                <a:gd name="T30" fmla="*/ 138 w 185"/>
                <a:gd name="T31" fmla="*/ 55 h 231"/>
                <a:gd name="T32" fmla="*/ 125 w 185"/>
                <a:gd name="T33" fmla="*/ 41 h 231"/>
                <a:gd name="T34" fmla="*/ 108 w 185"/>
                <a:gd name="T35" fmla="*/ 32 h 231"/>
                <a:gd name="T36" fmla="*/ 88 w 185"/>
                <a:gd name="T37" fmla="*/ 26 h 231"/>
                <a:gd name="T38" fmla="*/ 63 w 185"/>
                <a:gd name="T39" fmla="*/ 23 h 231"/>
                <a:gd name="T40" fmla="*/ 62 w 185"/>
                <a:gd name="T41" fmla="*/ 0 h 231"/>
                <a:gd name="T42" fmla="*/ 91 w 185"/>
                <a:gd name="T43" fmla="*/ 3 h 231"/>
                <a:gd name="T44" fmla="*/ 116 w 185"/>
                <a:gd name="T45" fmla="*/ 8 h 231"/>
                <a:gd name="T46" fmla="*/ 136 w 185"/>
                <a:gd name="T47" fmla="*/ 17 h 231"/>
                <a:gd name="T48" fmla="*/ 153 w 185"/>
                <a:gd name="T49" fmla="*/ 29 h 231"/>
                <a:gd name="T50" fmla="*/ 166 w 185"/>
                <a:gd name="T51" fmla="*/ 44 h 231"/>
                <a:gd name="T52" fmla="*/ 177 w 185"/>
                <a:gd name="T53" fmla="*/ 63 h 231"/>
                <a:gd name="T54" fmla="*/ 183 w 185"/>
                <a:gd name="T55" fmla="*/ 84 h 231"/>
                <a:gd name="T56" fmla="*/ 185 w 185"/>
                <a:gd name="T57" fmla="*/ 110 h 231"/>
                <a:gd name="T58" fmla="*/ 183 w 185"/>
                <a:gd name="T59" fmla="*/ 137 h 231"/>
                <a:gd name="T60" fmla="*/ 177 w 185"/>
                <a:gd name="T61" fmla="*/ 160 h 231"/>
                <a:gd name="T62" fmla="*/ 166 w 185"/>
                <a:gd name="T63" fmla="*/ 181 h 231"/>
                <a:gd name="T64" fmla="*/ 153 w 185"/>
                <a:gd name="T65" fmla="*/ 198 h 231"/>
                <a:gd name="T66" fmla="*/ 138 w 185"/>
                <a:gd name="T67" fmla="*/ 210 h 231"/>
                <a:gd name="T68" fmla="*/ 121 w 185"/>
                <a:gd name="T69" fmla="*/ 218 h 231"/>
                <a:gd name="T70" fmla="*/ 101 w 185"/>
                <a:gd name="T71" fmla="*/ 226 h 231"/>
                <a:gd name="T72" fmla="*/ 77 w 185"/>
                <a:gd name="T73" fmla="*/ 229 h 231"/>
                <a:gd name="T74" fmla="*/ 52 w 185"/>
                <a:gd name="T75" fmla="*/ 231 h 231"/>
                <a:gd name="T76" fmla="*/ 24 w 185"/>
                <a:gd name="T77" fmla="*/ 230 h 231"/>
                <a:gd name="T78" fmla="*/ 0 w 185"/>
                <a:gd name="T79" fmla="*/ 228 h 231"/>
                <a:gd name="T80" fmla="*/ 0 w 185"/>
                <a:gd name="T81" fmla="*/ 6 h 231"/>
                <a:gd name="T82" fmla="*/ 28 w 185"/>
                <a:gd name="T83" fmla="*/ 3 h 231"/>
                <a:gd name="T84" fmla="*/ 62 w 185"/>
                <a:gd name="T8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5" h="231">
                  <a:moveTo>
                    <a:pt x="63" y="23"/>
                  </a:moveTo>
                  <a:lnTo>
                    <a:pt x="43" y="25"/>
                  </a:lnTo>
                  <a:lnTo>
                    <a:pt x="28" y="27"/>
                  </a:lnTo>
                  <a:lnTo>
                    <a:pt x="28" y="206"/>
                  </a:lnTo>
                  <a:lnTo>
                    <a:pt x="42" y="207"/>
                  </a:lnTo>
                  <a:lnTo>
                    <a:pt x="59" y="207"/>
                  </a:lnTo>
                  <a:lnTo>
                    <a:pt x="84" y="205"/>
                  </a:lnTo>
                  <a:lnTo>
                    <a:pt x="105" y="198"/>
                  </a:lnTo>
                  <a:lnTo>
                    <a:pt x="122" y="189"/>
                  </a:lnTo>
                  <a:lnTo>
                    <a:pt x="136" y="174"/>
                  </a:lnTo>
                  <a:lnTo>
                    <a:pt x="147" y="157"/>
                  </a:lnTo>
                  <a:lnTo>
                    <a:pt x="153" y="136"/>
                  </a:lnTo>
                  <a:lnTo>
                    <a:pt x="155" y="112"/>
                  </a:lnTo>
                  <a:lnTo>
                    <a:pt x="153" y="90"/>
                  </a:lnTo>
                  <a:lnTo>
                    <a:pt x="148" y="71"/>
                  </a:lnTo>
                  <a:lnTo>
                    <a:pt x="138" y="55"/>
                  </a:lnTo>
                  <a:lnTo>
                    <a:pt x="125" y="41"/>
                  </a:lnTo>
                  <a:lnTo>
                    <a:pt x="108" y="32"/>
                  </a:lnTo>
                  <a:lnTo>
                    <a:pt x="88" y="26"/>
                  </a:lnTo>
                  <a:lnTo>
                    <a:pt x="63" y="23"/>
                  </a:lnTo>
                  <a:close/>
                  <a:moveTo>
                    <a:pt x="62" y="0"/>
                  </a:moveTo>
                  <a:lnTo>
                    <a:pt x="91" y="3"/>
                  </a:lnTo>
                  <a:lnTo>
                    <a:pt x="116" y="8"/>
                  </a:lnTo>
                  <a:lnTo>
                    <a:pt x="136" y="17"/>
                  </a:lnTo>
                  <a:lnTo>
                    <a:pt x="153" y="29"/>
                  </a:lnTo>
                  <a:lnTo>
                    <a:pt x="166" y="44"/>
                  </a:lnTo>
                  <a:lnTo>
                    <a:pt x="177" y="63"/>
                  </a:lnTo>
                  <a:lnTo>
                    <a:pt x="183" y="84"/>
                  </a:lnTo>
                  <a:lnTo>
                    <a:pt x="185" y="110"/>
                  </a:lnTo>
                  <a:lnTo>
                    <a:pt x="183" y="137"/>
                  </a:lnTo>
                  <a:lnTo>
                    <a:pt x="177" y="160"/>
                  </a:lnTo>
                  <a:lnTo>
                    <a:pt x="166" y="181"/>
                  </a:lnTo>
                  <a:lnTo>
                    <a:pt x="153" y="198"/>
                  </a:lnTo>
                  <a:lnTo>
                    <a:pt x="138" y="210"/>
                  </a:lnTo>
                  <a:lnTo>
                    <a:pt x="121" y="218"/>
                  </a:lnTo>
                  <a:lnTo>
                    <a:pt x="101" y="226"/>
                  </a:lnTo>
                  <a:lnTo>
                    <a:pt x="77" y="229"/>
                  </a:lnTo>
                  <a:lnTo>
                    <a:pt x="52" y="231"/>
                  </a:lnTo>
                  <a:lnTo>
                    <a:pt x="24" y="230"/>
                  </a:lnTo>
                  <a:lnTo>
                    <a:pt x="0" y="228"/>
                  </a:lnTo>
                  <a:lnTo>
                    <a:pt x="0" y="6"/>
                  </a:lnTo>
                  <a:lnTo>
                    <a:pt x="28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DFE21040-6D27-6A41-8B40-0E6A91486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xmlns="" id="{F980C195-190F-8E45-A3FA-73C4580B56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0" y="1474"/>
              <a:ext cx="10" cy="10"/>
            </a:xfrm>
            <a:custGeom>
              <a:avLst/>
              <a:gdLst>
                <a:gd name="T0" fmla="*/ 21 w 40"/>
                <a:gd name="T1" fmla="*/ 0 h 42"/>
                <a:gd name="T2" fmla="*/ 31 w 40"/>
                <a:gd name="T3" fmla="*/ 3 h 42"/>
                <a:gd name="T4" fmla="*/ 38 w 40"/>
                <a:gd name="T5" fmla="*/ 11 h 42"/>
                <a:gd name="T6" fmla="*/ 40 w 40"/>
                <a:gd name="T7" fmla="*/ 21 h 42"/>
                <a:gd name="T8" fmla="*/ 39 w 40"/>
                <a:gd name="T9" fmla="*/ 29 h 42"/>
                <a:gd name="T10" fmla="*/ 35 w 40"/>
                <a:gd name="T11" fmla="*/ 37 h 42"/>
                <a:gd name="T12" fmla="*/ 28 w 40"/>
                <a:gd name="T13" fmla="*/ 41 h 42"/>
                <a:gd name="T14" fmla="*/ 20 w 40"/>
                <a:gd name="T15" fmla="*/ 42 h 42"/>
                <a:gd name="T16" fmla="*/ 10 w 40"/>
                <a:gd name="T17" fmla="*/ 40 h 42"/>
                <a:gd name="T18" fmla="*/ 3 w 40"/>
                <a:gd name="T19" fmla="*/ 33 h 42"/>
                <a:gd name="T20" fmla="*/ 0 w 40"/>
                <a:gd name="T21" fmla="*/ 21 h 42"/>
                <a:gd name="T22" fmla="*/ 3 w 40"/>
                <a:gd name="T23" fmla="*/ 11 h 42"/>
                <a:gd name="T24" fmla="*/ 11 w 40"/>
                <a:gd name="T25" fmla="*/ 3 h 42"/>
                <a:gd name="T26" fmla="*/ 21 w 40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2">
                  <a:moveTo>
                    <a:pt x="21" y="0"/>
                  </a:moveTo>
                  <a:lnTo>
                    <a:pt x="31" y="3"/>
                  </a:lnTo>
                  <a:lnTo>
                    <a:pt x="38" y="11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5" y="37"/>
                  </a:lnTo>
                  <a:lnTo>
                    <a:pt x="28" y="41"/>
                  </a:lnTo>
                  <a:lnTo>
                    <a:pt x="20" y="42"/>
                  </a:lnTo>
                  <a:lnTo>
                    <a:pt x="10" y="40"/>
                  </a:lnTo>
                  <a:lnTo>
                    <a:pt x="3" y="33"/>
                  </a:lnTo>
                  <a:lnTo>
                    <a:pt x="0" y="21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54F90CA0-1C5E-3442-BD5D-8D57B928B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7" y="1102"/>
              <a:ext cx="447" cy="366"/>
            </a:xfrm>
            <a:custGeom>
              <a:avLst/>
              <a:gdLst>
                <a:gd name="T0" fmla="*/ 941 w 1786"/>
                <a:gd name="T1" fmla="*/ 4 h 1463"/>
                <a:gd name="T2" fmla="*/ 1087 w 1786"/>
                <a:gd name="T3" fmla="*/ 27 h 1463"/>
                <a:gd name="T4" fmla="*/ 1224 w 1786"/>
                <a:gd name="T5" fmla="*/ 73 h 1463"/>
                <a:gd name="T6" fmla="*/ 1351 w 1786"/>
                <a:gd name="T7" fmla="*/ 139 h 1463"/>
                <a:gd name="T8" fmla="*/ 1465 w 1786"/>
                <a:gd name="T9" fmla="*/ 221 h 1463"/>
                <a:gd name="T10" fmla="*/ 1565 w 1786"/>
                <a:gd name="T11" fmla="*/ 322 h 1463"/>
                <a:gd name="T12" fmla="*/ 1648 w 1786"/>
                <a:gd name="T13" fmla="*/ 436 h 1463"/>
                <a:gd name="T14" fmla="*/ 1713 w 1786"/>
                <a:gd name="T15" fmla="*/ 562 h 1463"/>
                <a:gd name="T16" fmla="*/ 1759 w 1786"/>
                <a:gd name="T17" fmla="*/ 699 h 1463"/>
                <a:gd name="T18" fmla="*/ 1782 w 1786"/>
                <a:gd name="T19" fmla="*/ 845 h 1463"/>
                <a:gd name="T20" fmla="*/ 1783 w 1786"/>
                <a:gd name="T21" fmla="*/ 992 h 1463"/>
                <a:gd name="T22" fmla="*/ 1765 w 1786"/>
                <a:gd name="T23" fmla="*/ 1129 h 1463"/>
                <a:gd name="T24" fmla="*/ 1726 w 1786"/>
                <a:gd name="T25" fmla="*/ 1258 h 1463"/>
                <a:gd name="T26" fmla="*/ 1668 w 1786"/>
                <a:gd name="T27" fmla="*/ 1378 h 1463"/>
                <a:gd name="T28" fmla="*/ 1625 w 1786"/>
                <a:gd name="T29" fmla="*/ 1442 h 1463"/>
                <a:gd name="T30" fmla="*/ 1609 w 1786"/>
                <a:gd name="T31" fmla="*/ 1456 h 1463"/>
                <a:gd name="T32" fmla="*/ 1594 w 1786"/>
                <a:gd name="T33" fmla="*/ 1463 h 1463"/>
                <a:gd name="T34" fmla="*/ 1589 w 1786"/>
                <a:gd name="T35" fmla="*/ 1459 h 1463"/>
                <a:gd name="T36" fmla="*/ 1592 w 1786"/>
                <a:gd name="T37" fmla="*/ 1443 h 1463"/>
                <a:gd name="T38" fmla="*/ 1599 w 1786"/>
                <a:gd name="T39" fmla="*/ 1424 h 1463"/>
                <a:gd name="T40" fmla="*/ 1640 w 1786"/>
                <a:gd name="T41" fmla="*/ 1361 h 1463"/>
                <a:gd name="T42" fmla="*/ 1696 w 1786"/>
                <a:gd name="T43" fmla="*/ 1246 h 1463"/>
                <a:gd name="T44" fmla="*/ 1733 w 1786"/>
                <a:gd name="T45" fmla="*/ 1121 h 1463"/>
                <a:gd name="T46" fmla="*/ 1751 w 1786"/>
                <a:gd name="T47" fmla="*/ 989 h 1463"/>
                <a:gd name="T48" fmla="*/ 1750 w 1786"/>
                <a:gd name="T49" fmla="*/ 844 h 1463"/>
                <a:gd name="T50" fmla="*/ 1725 w 1786"/>
                <a:gd name="T51" fmla="*/ 696 h 1463"/>
                <a:gd name="T52" fmla="*/ 1677 w 1786"/>
                <a:gd name="T53" fmla="*/ 558 h 1463"/>
                <a:gd name="T54" fmla="*/ 1606 w 1786"/>
                <a:gd name="T55" fmla="*/ 432 h 1463"/>
                <a:gd name="T56" fmla="*/ 1519 w 1786"/>
                <a:gd name="T57" fmla="*/ 319 h 1463"/>
                <a:gd name="T58" fmla="*/ 1413 w 1786"/>
                <a:gd name="T59" fmla="*/ 221 h 1463"/>
                <a:gd name="T60" fmla="*/ 1293 w 1786"/>
                <a:gd name="T61" fmla="*/ 142 h 1463"/>
                <a:gd name="T62" fmla="*/ 1160 w 1786"/>
                <a:gd name="T63" fmla="*/ 83 h 1463"/>
                <a:gd name="T64" fmla="*/ 1018 w 1786"/>
                <a:gd name="T65" fmla="*/ 45 h 1463"/>
                <a:gd name="T66" fmla="*/ 867 w 1786"/>
                <a:gd name="T67" fmla="*/ 33 h 1463"/>
                <a:gd name="T68" fmla="*/ 717 w 1786"/>
                <a:gd name="T69" fmla="*/ 45 h 1463"/>
                <a:gd name="T70" fmla="*/ 576 w 1786"/>
                <a:gd name="T71" fmla="*/ 82 h 1463"/>
                <a:gd name="T72" fmla="*/ 445 w 1786"/>
                <a:gd name="T73" fmla="*/ 140 h 1463"/>
                <a:gd name="T74" fmla="*/ 326 w 1786"/>
                <a:gd name="T75" fmla="*/ 217 h 1463"/>
                <a:gd name="T76" fmla="*/ 221 w 1786"/>
                <a:gd name="T77" fmla="*/ 313 h 1463"/>
                <a:gd name="T78" fmla="*/ 132 w 1786"/>
                <a:gd name="T79" fmla="*/ 424 h 1463"/>
                <a:gd name="T80" fmla="*/ 62 w 1786"/>
                <a:gd name="T81" fmla="*/ 547 h 1463"/>
                <a:gd name="T82" fmla="*/ 0 w 1786"/>
                <a:gd name="T83" fmla="*/ 614 h 1463"/>
                <a:gd name="T84" fmla="*/ 57 w 1786"/>
                <a:gd name="T85" fmla="*/ 485 h 1463"/>
                <a:gd name="T86" fmla="*/ 132 w 1786"/>
                <a:gd name="T87" fmla="*/ 367 h 1463"/>
                <a:gd name="T88" fmla="*/ 224 w 1786"/>
                <a:gd name="T89" fmla="*/ 263 h 1463"/>
                <a:gd name="T90" fmla="*/ 331 w 1786"/>
                <a:gd name="T91" fmla="*/ 173 h 1463"/>
                <a:gd name="T92" fmla="*/ 450 w 1786"/>
                <a:gd name="T93" fmla="*/ 100 h 1463"/>
                <a:gd name="T94" fmla="*/ 580 w 1786"/>
                <a:gd name="T95" fmla="*/ 45 h 1463"/>
                <a:gd name="T96" fmla="*/ 719 w 1786"/>
                <a:gd name="T97" fmla="*/ 12 h 1463"/>
                <a:gd name="T98" fmla="*/ 867 w 1786"/>
                <a:gd name="T99" fmla="*/ 0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463">
                  <a:moveTo>
                    <a:pt x="867" y="0"/>
                  </a:moveTo>
                  <a:lnTo>
                    <a:pt x="941" y="4"/>
                  </a:lnTo>
                  <a:lnTo>
                    <a:pt x="1016" y="12"/>
                  </a:lnTo>
                  <a:lnTo>
                    <a:pt x="1087" y="27"/>
                  </a:lnTo>
                  <a:lnTo>
                    <a:pt x="1157" y="48"/>
                  </a:lnTo>
                  <a:lnTo>
                    <a:pt x="1224" y="73"/>
                  </a:lnTo>
                  <a:lnTo>
                    <a:pt x="1289" y="103"/>
                  </a:lnTo>
                  <a:lnTo>
                    <a:pt x="1351" y="139"/>
                  </a:lnTo>
                  <a:lnTo>
                    <a:pt x="1410" y="177"/>
                  </a:lnTo>
                  <a:lnTo>
                    <a:pt x="1465" y="221"/>
                  </a:lnTo>
                  <a:lnTo>
                    <a:pt x="1516" y="270"/>
                  </a:lnTo>
                  <a:lnTo>
                    <a:pt x="1565" y="322"/>
                  </a:lnTo>
                  <a:lnTo>
                    <a:pt x="1609" y="378"/>
                  </a:lnTo>
                  <a:lnTo>
                    <a:pt x="1648" y="436"/>
                  </a:lnTo>
                  <a:lnTo>
                    <a:pt x="1683" y="498"/>
                  </a:lnTo>
                  <a:lnTo>
                    <a:pt x="1713" y="562"/>
                  </a:lnTo>
                  <a:lnTo>
                    <a:pt x="1739" y="629"/>
                  </a:lnTo>
                  <a:lnTo>
                    <a:pt x="1759" y="699"/>
                  </a:lnTo>
                  <a:lnTo>
                    <a:pt x="1774" y="770"/>
                  </a:lnTo>
                  <a:lnTo>
                    <a:pt x="1782" y="845"/>
                  </a:lnTo>
                  <a:lnTo>
                    <a:pt x="1786" y="920"/>
                  </a:lnTo>
                  <a:lnTo>
                    <a:pt x="1783" y="992"/>
                  </a:lnTo>
                  <a:lnTo>
                    <a:pt x="1776" y="1062"/>
                  </a:lnTo>
                  <a:lnTo>
                    <a:pt x="1765" y="1129"/>
                  </a:lnTo>
                  <a:lnTo>
                    <a:pt x="1748" y="1195"/>
                  </a:lnTo>
                  <a:lnTo>
                    <a:pt x="1726" y="1258"/>
                  </a:lnTo>
                  <a:lnTo>
                    <a:pt x="1700" y="1318"/>
                  </a:lnTo>
                  <a:lnTo>
                    <a:pt x="1668" y="1378"/>
                  </a:lnTo>
                  <a:lnTo>
                    <a:pt x="1632" y="1435"/>
                  </a:lnTo>
                  <a:lnTo>
                    <a:pt x="1625" y="1442"/>
                  </a:lnTo>
                  <a:lnTo>
                    <a:pt x="1617" y="1449"/>
                  </a:lnTo>
                  <a:lnTo>
                    <a:pt x="1609" y="1456"/>
                  </a:lnTo>
                  <a:lnTo>
                    <a:pt x="1600" y="1461"/>
                  </a:lnTo>
                  <a:lnTo>
                    <a:pt x="1594" y="1463"/>
                  </a:lnTo>
                  <a:lnTo>
                    <a:pt x="1590" y="1463"/>
                  </a:lnTo>
                  <a:lnTo>
                    <a:pt x="1589" y="1459"/>
                  </a:lnTo>
                  <a:lnTo>
                    <a:pt x="1590" y="1453"/>
                  </a:lnTo>
                  <a:lnTo>
                    <a:pt x="1592" y="1443"/>
                  </a:lnTo>
                  <a:lnTo>
                    <a:pt x="1595" y="1434"/>
                  </a:lnTo>
                  <a:lnTo>
                    <a:pt x="1599" y="1424"/>
                  </a:lnTo>
                  <a:lnTo>
                    <a:pt x="1604" y="1416"/>
                  </a:lnTo>
                  <a:lnTo>
                    <a:pt x="1640" y="1361"/>
                  </a:lnTo>
                  <a:lnTo>
                    <a:pt x="1670" y="1305"/>
                  </a:lnTo>
                  <a:lnTo>
                    <a:pt x="1696" y="1246"/>
                  </a:lnTo>
                  <a:lnTo>
                    <a:pt x="1716" y="1185"/>
                  </a:lnTo>
                  <a:lnTo>
                    <a:pt x="1733" y="1121"/>
                  </a:lnTo>
                  <a:lnTo>
                    <a:pt x="1744" y="1057"/>
                  </a:lnTo>
                  <a:lnTo>
                    <a:pt x="1751" y="989"/>
                  </a:lnTo>
                  <a:lnTo>
                    <a:pt x="1753" y="920"/>
                  </a:lnTo>
                  <a:lnTo>
                    <a:pt x="1750" y="844"/>
                  </a:lnTo>
                  <a:lnTo>
                    <a:pt x="1741" y="768"/>
                  </a:lnTo>
                  <a:lnTo>
                    <a:pt x="1725" y="696"/>
                  </a:lnTo>
                  <a:lnTo>
                    <a:pt x="1703" y="626"/>
                  </a:lnTo>
                  <a:lnTo>
                    <a:pt x="1677" y="558"/>
                  </a:lnTo>
                  <a:lnTo>
                    <a:pt x="1644" y="494"/>
                  </a:lnTo>
                  <a:lnTo>
                    <a:pt x="1606" y="432"/>
                  </a:lnTo>
                  <a:lnTo>
                    <a:pt x="1565" y="373"/>
                  </a:lnTo>
                  <a:lnTo>
                    <a:pt x="1519" y="319"/>
                  </a:lnTo>
                  <a:lnTo>
                    <a:pt x="1467" y="268"/>
                  </a:lnTo>
                  <a:lnTo>
                    <a:pt x="1413" y="221"/>
                  </a:lnTo>
                  <a:lnTo>
                    <a:pt x="1354" y="180"/>
                  </a:lnTo>
                  <a:lnTo>
                    <a:pt x="1293" y="142"/>
                  </a:lnTo>
                  <a:lnTo>
                    <a:pt x="1228" y="110"/>
                  </a:lnTo>
                  <a:lnTo>
                    <a:pt x="1160" y="83"/>
                  </a:lnTo>
                  <a:lnTo>
                    <a:pt x="1090" y="61"/>
                  </a:lnTo>
                  <a:lnTo>
                    <a:pt x="1018" y="45"/>
                  </a:lnTo>
                  <a:lnTo>
                    <a:pt x="944" y="36"/>
                  </a:lnTo>
                  <a:lnTo>
                    <a:pt x="867" y="33"/>
                  </a:lnTo>
                  <a:lnTo>
                    <a:pt x="791" y="36"/>
                  </a:lnTo>
                  <a:lnTo>
                    <a:pt x="717" y="45"/>
                  </a:lnTo>
                  <a:lnTo>
                    <a:pt x="645" y="61"/>
                  </a:lnTo>
                  <a:lnTo>
                    <a:pt x="576" y="82"/>
                  </a:lnTo>
                  <a:lnTo>
                    <a:pt x="509" y="108"/>
                  </a:lnTo>
                  <a:lnTo>
                    <a:pt x="445" y="140"/>
                  </a:lnTo>
                  <a:lnTo>
                    <a:pt x="383" y="176"/>
                  </a:lnTo>
                  <a:lnTo>
                    <a:pt x="326" y="217"/>
                  </a:lnTo>
                  <a:lnTo>
                    <a:pt x="271" y="263"/>
                  </a:lnTo>
                  <a:lnTo>
                    <a:pt x="221" y="313"/>
                  </a:lnTo>
                  <a:lnTo>
                    <a:pt x="175" y="366"/>
                  </a:lnTo>
                  <a:lnTo>
                    <a:pt x="132" y="424"/>
                  </a:lnTo>
                  <a:lnTo>
                    <a:pt x="94" y="484"/>
                  </a:lnTo>
                  <a:lnTo>
                    <a:pt x="62" y="547"/>
                  </a:lnTo>
                  <a:lnTo>
                    <a:pt x="35" y="614"/>
                  </a:lnTo>
                  <a:lnTo>
                    <a:pt x="0" y="614"/>
                  </a:lnTo>
                  <a:lnTo>
                    <a:pt x="26" y="548"/>
                  </a:lnTo>
                  <a:lnTo>
                    <a:pt x="57" y="485"/>
                  </a:lnTo>
                  <a:lnTo>
                    <a:pt x="92" y="425"/>
                  </a:lnTo>
                  <a:lnTo>
                    <a:pt x="132" y="367"/>
                  </a:lnTo>
                  <a:lnTo>
                    <a:pt x="176" y="314"/>
                  </a:lnTo>
                  <a:lnTo>
                    <a:pt x="224" y="263"/>
                  </a:lnTo>
                  <a:lnTo>
                    <a:pt x="275" y="216"/>
                  </a:lnTo>
                  <a:lnTo>
                    <a:pt x="331" y="173"/>
                  </a:lnTo>
                  <a:lnTo>
                    <a:pt x="389" y="134"/>
                  </a:lnTo>
                  <a:lnTo>
                    <a:pt x="450" y="100"/>
                  </a:lnTo>
                  <a:lnTo>
                    <a:pt x="514" y="71"/>
                  </a:lnTo>
                  <a:lnTo>
                    <a:pt x="580" y="45"/>
                  </a:lnTo>
                  <a:lnTo>
                    <a:pt x="649" y="27"/>
                  </a:lnTo>
                  <a:lnTo>
                    <a:pt x="719" y="12"/>
                  </a:lnTo>
                  <a:lnTo>
                    <a:pt x="793" y="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" y="1207116"/>
            <a:ext cx="12194874" cy="5650884"/>
          </a:xfrm>
          <a:prstGeom prst="rect">
            <a:avLst/>
          </a:prstGeom>
        </p:spPr>
      </p:pic>
      <p:pic>
        <p:nvPicPr>
          <p:cNvPr id="50" name="Grafik 23" descr="Blitz">
            <a:extLst>
              <a:ext uri="{FF2B5EF4-FFF2-40B4-BE49-F238E27FC236}">
                <a16:creationId xmlns:a16="http://schemas.microsoft.com/office/drawing/2014/main" xmlns="" id="{0DF70762-EA07-C548-B922-5814EA850C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47666" y="1718072"/>
            <a:ext cx="880266" cy="880266"/>
          </a:xfrm>
          <a:prstGeom prst="rect">
            <a:avLst/>
          </a:prstGeom>
        </p:spPr>
      </p:pic>
      <p:sp>
        <p:nvSpPr>
          <p:cNvPr id="52" name="Titelplatzhalter 1">
            <a:extLst>
              <a:ext uri="{FF2B5EF4-FFF2-40B4-BE49-F238E27FC236}">
                <a16:creationId xmlns:a16="http://schemas.microsoft.com/office/drawing/2014/main" xmlns="" id="{208A46CF-B357-48F3-A3CF-F3EB02565678}"/>
              </a:ext>
            </a:extLst>
          </p:cNvPr>
          <p:cNvSpPr txBox="1">
            <a:spLocks/>
          </p:cNvSpPr>
          <p:nvPr/>
        </p:nvSpPr>
        <p:spPr>
          <a:xfrm>
            <a:off x="3062519" y="50100"/>
            <a:ext cx="5952662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b="0" dirty="0"/>
              <a:t>Система грозопеленгации в Казахстане</a:t>
            </a:r>
            <a:endParaRPr lang="de-DE" b="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EB648778-E739-4BA7-A5FD-EC113DB1E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1">
            <a:extLst>
              <a:ext uri="{FF2B5EF4-FFF2-40B4-BE49-F238E27FC236}">
                <a16:creationId xmlns:a16="http://schemas.microsoft.com/office/drawing/2014/main" xmlns="" id="{104B1B60-1968-9F4B-A43A-307E9E3E81F5}"/>
              </a:ext>
            </a:extLst>
          </p:cNvPr>
          <p:cNvSpPr txBox="1">
            <a:spLocks/>
          </p:cNvSpPr>
          <p:nvPr/>
        </p:nvSpPr>
        <p:spPr>
          <a:xfrm>
            <a:off x="3503712" y="116631"/>
            <a:ext cx="6120680" cy="126515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endParaRPr lang="en-US" b="0" dirty="0"/>
          </a:p>
          <a:p>
            <a:endParaRPr lang="en-US" b="0" dirty="0"/>
          </a:p>
          <a:p>
            <a:r>
              <a:rPr lang="ru-RU" b="0" dirty="0"/>
              <a:t>Давайте двигаться вперед вместе</a:t>
            </a:r>
            <a:endParaRPr lang="en-US" b="0" dirty="0"/>
          </a:p>
        </p:txBody>
      </p:sp>
      <p:pic>
        <p:nvPicPr>
          <p:cNvPr id="9" name="Grafik 8" descr="Pfeil mit einer Linie: Kurve im Uhrzeigersinn">
            <a:extLst>
              <a:ext uri="{FF2B5EF4-FFF2-40B4-BE49-F238E27FC236}">
                <a16:creationId xmlns:a16="http://schemas.microsoft.com/office/drawing/2014/main" xmlns="" id="{21D93550-8548-D347-AFD4-8B698E66F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705517" flipH="1">
            <a:off x="3089185" y="2439706"/>
            <a:ext cx="1488335" cy="1252206"/>
          </a:xfrm>
          <a:prstGeom prst="rect">
            <a:avLst/>
          </a:prstGeom>
        </p:spPr>
      </p:pic>
      <p:pic>
        <p:nvPicPr>
          <p:cNvPr id="3" name="Grafik 2" descr="Gehen">
            <a:extLst>
              <a:ext uri="{FF2B5EF4-FFF2-40B4-BE49-F238E27FC236}">
                <a16:creationId xmlns:a16="http://schemas.microsoft.com/office/drawing/2014/main" xmlns="" id="{5214A320-2A39-7747-AA00-0101F2B2C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4101" y="1973113"/>
            <a:ext cx="2185392" cy="2185392"/>
          </a:xfrm>
          <a:prstGeom prst="rect">
            <a:avLst/>
          </a:prstGeom>
        </p:spPr>
      </p:pic>
      <p:pic>
        <p:nvPicPr>
          <p:cNvPr id="8" name="Grafik 7" descr="Gehen">
            <a:extLst>
              <a:ext uri="{FF2B5EF4-FFF2-40B4-BE49-F238E27FC236}">
                <a16:creationId xmlns:a16="http://schemas.microsoft.com/office/drawing/2014/main" xmlns="" id="{DD15067F-8478-C04E-829C-E2FBA57F2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93551" y="1973113"/>
            <a:ext cx="2185392" cy="2185392"/>
          </a:xfrm>
          <a:prstGeom prst="rect">
            <a:avLst/>
          </a:prstGeom>
        </p:spPr>
      </p:pic>
      <p:pic>
        <p:nvPicPr>
          <p:cNvPr id="10" name="Grafik 9" descr="Gehen">
            <a:extLst>
              <a:ext uri="{FF2B5EF4-FFF2-40B4-BE49-F238E27FC236}">
                <a16:creationId xmlns:a16="http://schemas.microsoft.com/office/drawing/2014/main" xmlns="" id="{337C5BBB-40A9-7A4A-98BA-481844D60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73001" y="1973113"/>
            <a:ext cx="2185392" cy="218539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DEEDAC83-D7B9-BE4A-8E53-79A72EEE1A4F}"/>
              </a:ext>
            </a:extLst>
          </p:cNvPr>
          <p:cNvSpPr/>
          <p:nvPr/>
        </p:nvSpPr>
        <p:spPr>
          <a:xfrm>
            <a:off x="4079777" y="4238329"/>
            <a:ext cx="4824536" cy="250304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6A40EF85-5E77-1441-86CB-6837B9FF5E47}"/>
              </a:ext>
            </a:extLst>
          </p:cNvPr>
          <p:cNvSpPr txBox="1"/>
          <p:nvPr/>
        </p:nvSpPr>
        <p:spPr>
          <a:xfrm>
            <a:off x="4295801" y="4335687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A15T5K3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,Республика Казахстан</a:t>
            </a:r>
          </a:p>
          <a:p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г. Алматы, ул. Умбетбаева, 192</a:t>
            </a:r>
          </a:p>
          <a:p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Тел</a:t>
            </a:r>
            <a:r>
              <a:rPr lang="de-DE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.:      +7 727 250 74 97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(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вн.183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)</a:t>
            </a:r>
            <a:endParaRPr lang="ru-RU" sz="2400" dirty="0">
              <a:solidFill>
                <a:schemeClr val="bg1"/>
              </a:solidFill>
              <a:latin typeface="+mj-lt"/>
              <a:ea typeface="+mj-ea"/>
              <a:cs typeface="Arial" pitchFamily="34" charset="0"/>
            </a:endParaRPr>
          </a:p>
          <a:p>
            <a:r>
              <a:rPr lang="de-DE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Mob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.</a:t>
            </a:r>
            <a:r>
              <a:rPr lang="de-DE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:     +7 701 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914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04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79</a:t>
            </a:r>
          </a:p>
          <a:p>
            <a:r>
              <a:rPr lang="de-DE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E-mail:   office@skymax.kz</a:t>
            </a:r>
            <a:endParaRPr lang="ru-RU" sz="2400" dirty="0">
              <a:solidFill>
                <a:schemeClr val="bg1"/>
              </a:solidFill>
              <a:latin typeface="+mj-lt"/>
              <a:ea typeface="+mj-ea"/>
              <a:cs typeface="Arial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Web:      www.skymax.kz    </a:t>
            </a:r>
            <a:endParaRPr lang="de-DE" sz="2400" dirty="0">
              <a:solidFill>
                <a:schemeClr val="bg1"/>
              </a:solidFill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7308EEC-E85C-4F61-A341-C98994CCB4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6" y="382975"/>
            <a:ext cx="2770185" cy="126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Blitz">
            <a:extLst>
              <a:ext uri="{FF2B5EF4-FFF2-40B4-BE49-F238E27FC236}">
                <a16:creationId xmlns:a16="http://schemas.microsoft.com/office/drawing/2014/main" xmlns="" id="{14B25F89-5FC4-694F-AFD5-13C12E6C3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48228" y="881836"/>
            <a:ext cx="2232248" cy="2232248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6E13B25B-0AA9-924B-92C9-6076F02953F5}"/>
              </a:ext>
            </a:extLst>
          </p:cNvPr>
          <p:cNvGrpSpPr/>
          <p:nvPr/>
        </p:nvGrpSpPr>
        <p:grpSpPr>
          <a:xfrm>
            <a:off x="193434" y="5844342"/>
            <a:ext cx="11716924" cy="667183"/>
            <a:chOff x="767408" y="6021288"/>
            <a:chExt cx="10581061" cy="667183"/>
          </a:xfrm>
        </p:grpSpPr>
        <p:pic>
          <p:nvPicPr>
            <p:cNvPr id="6" name="Grafik 5" descr="Martinshorn">
              <a:extLst>
                <a:ext uri="{FF2B5EF4-FFF2-40B4-BE49-F238E27FC236}">
                  <a16:creationId xmlns:a16="http://schemas.microsoft.com/office/drawing/2014/main" xmlns="" id="{B273451E-CB3C-AF48-A093-5378DFD45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369317" y="6036105"/>
              <a:ext cx="527612" cy="527612"/>
            </a:xfrm>
            <a:prstGeom prst="rect">
              <a:avLst/>
            </a:prstGeom>
          </p:spPr>
        </p:pic>
        <p:pic>
          <p:nvPicPr>
            <p:cNvPr id="8" name="Grafik 7" descr="Flugzeug">
              <a:extLst>
                <a:ext uri="{FF2B5EF4-FFF2-40B4-BE49-F238E27FC236}">
                  <a16:creationId xmlns:a16="http://schemas.microsoft.com/office/drawing/2014/main" xmlns="" id="{CEDCFEE0-1CEA-FE4D-9A1D-0470FB237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67408" y="6036105"/>
              <a:ext cx="527612" cy="527612"/>
            </a:xfrm>
            <a:prstGeom prst="rect">
              <a:avLst/>
            </a:prstGeom>
          </p:spPr>
        </p:pic>
        <p:pic>
          <p:nvPicPr>
            <p:cNvPr id="10" name="Grafik 9" descr="Soldat">
              <a:extLst>
                <a:ext uri="{FF2B5EF4-FFF2-40B4-BE49-F238E27FC236}">
                  <a16:creationId xmlns:a16="http://schemas.microsoft.com/office/drawing/2014/main" xmlns="" id="{E104D022-E00C-6941-B3F0-006E7FC89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4662763" y="6036105"/>
              <a:ext cx="527612" cy="527612"/>
            </a:xfrm>
            <a:prstGeom prst="rect">
              <a:avLst/>
            </a:prstGeom>
          </p:spPr>
        </p:pic>
        <p:pic>
          <p:nvPicPr>
            <p:cNvPr id="12" name="Grafik 11" descr="Elektriker">
              <a:extLst>
                <a:ext uri="{FF2B5EF4-FFF2-40B4-BE49-F238E27FC236}">
                  <a16:creationId xmlns:a16="http://schemas.microsoft.com/office/drawing/2014/main" xmlns="" id="{D2C0593F-10F8-E24D-83D3-0354BF342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3104621" y="6036105"/>
              <a:ext cx="527612" cy="527612"/>
            </a:xfrm>
            <a:prstGeom prst="rect">
              <a:avLst/>
            </a:prstGeom>
          </p:spPr>
        </p:pic>
        <p:pic>
          <p:nvPicPr>
            <p:cNvPr id="16" name="Grafik 15" descr="Kranich">
              <a:extLst>
                <a:ext uri="{FF2B5EF4-FFF2-40B4-BE49-F238E27FC236}">
                  <a16:creationId xmlns:a16="http://schemas.microsoft.com/office/drawing/2014/main" xmlns="" id="{3D04204B-82C2-4C49-9171-A876573F9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546479" y="6036105"/>
              <a:ext cx="527612" cy="527612"/>
            </a:xfrm>
            <a:prstGeom prst="rect">
              <a:avLst/>
            </a:prstGeom>
          </p:spPr>
        </p:pic>
        <p:pic>
          <p:nvPicPr>
            <p:cNvPr id="18" name="Grafik 17" descr="Fabrik">
              <a:extLst>
                <a:ext uri="{FF2B5EF4-FFF2-40B4-BE49-F238E27FC236}">
                  <a16:creationId xmlns:a16="http://schemas.microsoft.com/office/drawing/2014/main" xmlns="" id="{C58D9E1B-37A4-0845-8E69-99DCB1411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3883692" y="6036105"/>
              <a:ext cx="527612" cy="527612"/>
            </a:xfrm>
            <a:prstGeom prst="rect">
              <a:avLst/>
            </a:prstGeom>
          </p:spPr>
        </p:pic>
        <p:pic>
          <p:nvPicPr>
            <p:cNvPr id="20" name="Grafik 19" descr="Anker">
              <a:extLst>
                <a:ext uri="{FF2B5EF4-FFF2-40B4-BE49-F238E27FC236}">
                  <a16:creationId xmlns:a16="http://schemas.microsoft.com/office/drawing/2014/main" xmlns="" id="{FEC555B2-A92A-DF44-AE07-6424EEE26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5441834" y="6036105"/>
              <a:ext cx="527612" cy="527612"/>
            </a:xfrm>
            <a:prstGeom prst="rect">
              <a:avLst/>
            </a:prstGeom>
          </p:spPr>
        </p:pic>
        <p:pic>
          <p:nvPicPr>
            <p:cNvPr id="22" name="Grafik 21" descr="Abschlusshut">
              <a:extLst>
                <a:ext uri="{FF2B5EF4-FFF2-40B4-BE49-F238E27FC236}">
                  <a16:creationId xmlns:a16="http://schemas.microsoft.com/office/drawing/2014/main" xmlns="" id="{9E8980D6-75C4-1443-A043-63EFB492D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7872644" y="6036105"/>
              <a:ext cx="527612" cy="527612"/>
            </a:xfrm>
            <a:prstGeom prst="rect">
              <a:avLst/>
            </a:prstGeom>
          </p:spPr>
        </p:pic>
        <p:pic>
          <p:nvPicPr>
            <p:cNvPr id="26" name="Grafik 25" descr="Händedruck">
              <a:extLst>
                <a:ext uri="{FF2B5EF4-FFF2-40B4-BE49-F238E27FC236}">
                  <a16:creationId xmlns:a16="http://schemas.microsoft.com/office/drawing/2014/main" xmlns="" id="{DC7D8B8A-DBDC-964B-AA49-EC16811C9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6220905" y="6021288"/>
              <a:ext cx="667183" cy="667183"/>
            </a:xfrm>
            <a:prstGeom prst="rect">
              <a:avLst/>
            </a:prstGeom>
          </p:spPr>
        </p:pic>
        <p:pic>
          <p:nvPicPr>
            <p:cNvPr id="28" name="Grafik 27" descr="Vertrag">
              <a:extLst>
                <a:ext uri="{FF2B5EF4-FFF2-40B4-BE49-F238E27FC236}">
                  <a16:creationId xmlns:a16="http://schemas.microsoft.com/office/drawing/2014/main" xmlns="" id="{B576D4A2-63C9-BF41-9FE9-4DD014ADA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7080556" y="6036105"/>
              <a:ext cx="527612" cy="527612"/>
            </a:xfrm>
            <a:prstGeom prst="rect">
              <a:avLst/>
            </a:prstGeom>
          </p:spPr>
        </p:pic>
        <p:pic>
          <p:nvPicPr>
            <p:cNvPr id="30" name="Grafik 29" descr="Golf">
              <a:extLst>
                <a:ext uri="{FF2B5EF4-FFF2-40B4-BE49-F238E27FC236}">
                  <a16:creationId xmlns:a16="http://schemas.microsoft.com/office/drawing/2014/main" xmlns="" id="{A478DA55-4433-E34A-907A-B0C873F31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8664732" y="6036105"/>
              <a:ext cx="527612" cy="527612"/>
            </a:xfrm>
            <a:prstGeom prst="rect">
              <a:avLst/>
            </a:prstGeom>
          </p:spPr>
        </p:pic>
        <p:pic>
          <p:nvPicPr>
            <p:cNvPr id="32" name="Grafik 31" descr="Teils sonnig">
              <a:extLst>
                <a:ext uri="{FF2B5EF4-FFF2-40B4-BE49-F238E27FC236}">
                  <a16:creationId xmlns:a16="http://schemas.microsoft.com/office/drawing/2014/main" xmlns="" id="{5E6249EE-8F40-8240-9B79-08EE6994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p:blipFill>
          <p:spPr>
            <a:xfrm>
              <a:off x="2325550" y="6036105"/>
              <a:ext cx="527612" cy="527612"/>
            </a:xfrm>
            <a:prstGeom prst="rect">
              <a:avLst/>
            </a:prstGeom>
          </p:spPr>
        </p:pic>
        <p:pic>
          <p:nvPicPr>
            <p:cNvPr id="50" name="Grafik 49" descr="Zug">
              <a:extLst>
                <a:ext uri="{FF2B5EF4-FFF2-40B4-BE49-F238E27FC236}">
                  <a16:creationId xmlns:a16="http://schemas.microsoft.com/office/drawing/2014/main" xmlns="" id="{F95CA4E5-0632-E44C-A76F-B844AC293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p:blipFill>
          <p:spPr>
            <a:xfrm>
              <a:off x="10148388" y="6055893"/>
              <a:ext cx="488036" cy="488036"/>
            </a:xfrm>
            <a:prstGeom prst="rect">
              <a:avLst/>
            </a:prstGeom>
          </p:spPr>
        </p:pic>
        <p:pic>
          <p:nvPicPr>
            <p:cNvPr id="54" name="Grafik 53" descr="Hörer">
              <a:extLst>
                <a:ext uri="{FF2B5EF4-FFF2-40B4-BE49-F238E27FC236}">
                  <a16:creationId xmlns:a16="http://schemas.microsoft.com/office/drawing/2014/main" xmlns="" id="{BD36CF1A-21BE-1E44-A199-F40797211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p:blipFill>
          <p:spPr>
            <a:xfrm>
              <a:off x="10887886" y="6069620"/>
              <a:ext cx="460583" cy="460583"/>
            </a:xfrm>
            <a:prstGeom prst="rect">
              <a:avLst/>
            </a:prstGeom>
          </p:spPr>
        </p:pic>
      </p:grpSp>
      <p:sp>
        <p:nvSpPr>
          <p:cNvPr id="1025" name="Textfeld 1024">
            <a:extLst>
              <a:ext uri="{FF2B5EF4-FFF2-40B4-BE49-F238E27FC236}">
                <a16:creationId xmlns:a16="http://schemas.microsoft.com/office/drawing/2014/main" xmlns="" id="{4326D496-409E-AA46-AB6F-646435782B28}"/>
              </a:ext>
            </a:extLst>
          </p:cNvPr>
          <p:cNvSpPr txBox="1"/>
          <p:nvPr/>
        </p:nvSpPr>
        <p:spPr>
          <a:xfrm>
            <a:off x="823217" y="3009146"/>
            <a:ext cx="10457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Что мы можем предложить Вам:</a:t>
            </a:r>
            <a:endParaRPr lang="de-DE" sz="4000" dirty="0">
              <a:solidFill>
                <a:schemeClr val="bg1"/>
              </a:solidFill>
            </a:endParaRPr>
          </a:p>
        </p:txBody>
      </p:sp>
      <p:sp>
        <p:nvSpPr>
          <p:cNvPr id="1027" name="Textfeld 1026">
            <a:extLst>
              <a:ext uri="{FF2B5EF4-FFF2-40B4-BE49-F238E27FC236}">
                <a16:creationId xmlns:a16="http://schemas.microsoft.com/office/drawing/2014/main" xmlns="" id="{31DABB73-998A-7C48-8620-83E0B94FD197}"/>
              </a:ext>
            </a:extLst>
          </p:cNvPr>
          <p:cNvSpPr txBox="1"/>
          <p:nvPr/>
        </p:nvSpPr>
        <p:spPr>
          <a:xfrm>
            <a:off x="1670737" y="3850713"/>
            <a:ext cx="9085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сверхточное обнаружение молний и данные грозовой активности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научно доказанная достоверность, скорость и надежность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B70AB9D-D1DF-4200-A242-08B9B96DC3C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76672"/>
            <a:ext cx="2839361" cy="12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7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07368" y="1361097"/>
            <a:ext cx="8136904" cy="549690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100" dirty="0"/>
              <a:t>NOWCAST GmbH </a:t>
            </a:r>
            <a:r>
              <a:rPr lang="ru-RU" sz="2100" b="0" dirty="0"/>
              <a:t>основана в 2002 году, 100% дочерняя компания UBIMET с 2017 года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100" b="0" dirty="0"/>
              <a:t>Исследования и разработки начались в 1988 году в Университете Людвига Максимилиана в Мюнхене.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100" b="0" dirty="0"/>
              <a:t>Постоянное международное научное сотрудничество и исследования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100" b="0" dirty="0"/>
              <a:t>Запатентованный 3D-алгоритм определения местоположения и конструкция антенны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100" b="0" dirty="0"/>
              <a:t>Более 600 активных высокоточных датчиков молнии установлены по всему миру.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100" b="0" dirty="0"/>
          </a:p>
          <a:p>
            <a:pPr marL="342900" indent="-3429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SKYMAX TECHNOLOGIES </a:t>
            </a:r>
            <a:r>
              <a:rPr lang="ru-RU" sz="2100" b="0" dirty="0"/>
              <a:t>создана в 2002 году. В 2012 преобразована в холдинг «Группа компаний </a:t>
            </a:r>
            <a:r>
              <a:rPr lang="en-US" sz="2100" b="0" dirty="0"/>
              <a:t>SKYMAX TECHNOLOGIES</a:t>
            </a:r>
            <a:r>
              <a:rPr lang="ru-RU" sz="2100" b="0" dirty="0"/>
              <a:t>» с пятью дочерними компаниями, работающими в различных направлениях</a:t>
            </a:r>
          </a:p>
          <a:p>
            <a:pPr marL="342900" indent="-3429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ru-RU" sz="2100" b="0" dirty="0"/>
              <a:t>Лидер в сфере системной интеграции на рынке Казахстана,</a:t>
            </a:r>
            <a:br>
              <a:rPr lang="ru-RU" sz="2100" b="0" dirty="0"/>
            </a:br>
            <a:r>
              <a:rPr lang="ru-RU" sz="2100" b="0" dirty="0"/>
              <a:t>стран Центральной Азии, Прибалтики и Кавказа</a:t>
            </a:r>
          </a:p>
          <a:p>
            <a:pPr marL="342900" indent="-3429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ru-RU" sz="2100" b="0" dirty="0"/>
              <a:t>Реализация проектов «под ключ»</a:t>
            </a:r>
          </a:p>
          <a:p>
            <a:pPr marL="342900" indent="-3429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ru-RU" sz="2100" b="0" dirty="0"/>
              <a:t>Наличие склада запасных частей на поставляемое оборудование</a:t>
            </a:r>
          </a:p>
          <a:p>
            <a:pPr marL="342900" indent="-3429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ru-RU" sz="2100" b="0" dirty="0"/>
              <a:t>Наличие сертификатов и лицензий для проведения работ по монтажу и обслуживанию оборудования</a:t>
            </a:r>
          </a:p>
          <a:p>
            <a:pPr marL="342900" indent="-3429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ru-RU" sz="2100" b="0" dirty="0"/>
              <a:t>Сервисная и техническая поддержка, консалтинг и обучение персонала после завершения монтажных работ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71697" y="-42930"/>
            <a:ext cx="5448606" cy="1080120"/>
          </a:xfrm>
        </p:spPr>
        <p:txBody>
          <a:bodyPr anchor="ctr"/>
          <a:lstStyle/>
          <a:p>
            <a:r>
              <a:rPr lang="ru-RU" b="0" dirty="0"/>
              <a:t>Краткая информация о компаниях</a:t>
            </a:r>
            <a:endParaRPr lang="de-DE" b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52741967-76E7-524E-808B-6CB1E6C84743}"/>
              </a:ext>
            </a:extLst>
          </p:cNvPr>
          <p:cNvSpPr txBox="1"/>
          <p:nvPr/>
        </p:nvSpPr>
        <p:spPr>
          <a:xfrm>
            <a:off x="9045617" y="3235337"/>
            <a:ext cx="221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Основатель </a:t>
            </a:r>
            <a:r>
              <a:rPr lang="en-US" sz="1200" b="1" dirty="0"/>
              <a:t>nowcast’s LINET:</a:t>
            </a:r>
          </a:p>
          <a:p>
            <a:pPr algn="ctr"/>
            <a:r>
              <a:rPr lang="ru-RU" sz="1200" dirty="0"/>
              <a:t>Проф</a:t>
            </a:r>
            <a:r>
              <a:rPr lang="en-US" sz="1200" dirty="0"/>
              <a:t>. </a:t>
            </a:r>
            <a:r>
              <a:rPr lang="ru-RU" sz="1200" dirty="0"/>
              <a:t>Ханс-Дитер Бетц</a:t>
            </a:r>
            <a:endParaRPr lang="en-US" sz="12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F5EEC50-2D6A-A34B-AA9B-60A2BCA14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7" b="29001"/>
          <a:stretch/>
        </p:blipFill>
        <p:spPr>
          <a:xfrm>
            <a:off x="9183024" y="1270028"/>
            <a:ext cx="1941563" cy="18729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1A02BB2-AF53-49A8-9EB5-4F4D4DFF4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  <p:sp>
        <p:nvSpPr>
          <p:cNvPr id="11" name="Textfeld 5">
            <a:extLst>
              <a:ext uri="{FF2B5EF4-FFF2-40B4-BE49-F238E27FC236}">
                <a16:creationId xmlns:a16="http://schemas.microsoft.com/office/drawing/2014/main" xmlns="" id="{957D184B-A495-4A59-BAE5-35C7273F4AA5}"/>
              </a:ext>
            </a:extLst>
          </p:cNvPr>
          <p:cNvSpPr txBox="1"/>
          <p:nvPr/>
        </p:nvSpPr>
        <p:spPr>
          <a:xfrm>
            <a:off x="8815054" y="6169113"/>
            <a:ext cx="2748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Основатель </a:t>
            </a:r>
          </a:p>
          <a:p>
            <a:pPr algn="ctr"/>
            <a:r>
              <a:rPr lang="en-US" sz="1200" b="1" dirty="0"/>
              <a:t>SKYMAX TECHNOLOGIES:</a:t>
            </a:r>
          </a:p>
          <a:p>
            <a:pPr algn="ctr"/>
            <a:r>
              <a:rPr lang="ru-RU" sz="1200" dirty="0"/>
              <a:t>Ерик Шортанбаев</a:t>
            </a:r>
            <a:endParaRPr lang="en-US" sz="1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A510B4-8D8D-4F3C-A6BB-5D6C79CA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6" t="6770" r="18002" b="40668"/>
          <a:stretch/>
        </p:blipFill>
        <p:spPr>
          <a:xfrm>
            <a:off x="9233369" y="3802280"/>
            <a:ext cx="1911677" cy="236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0649 L -0.12864 0.2268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143672" y="116632"/>
            <a:ext cx="6312702" cy="1080120"/>
          </a:xfrm>
        </p:spPr>
        <p:txBody>
          <a:bodyPr/>
          <a:lstStyle/>
          <a:p>
            <a:pPr algn="ctr"/>
            <a:r>
              <a:rPr lang="ru-RU" dirty="0"/>
              <a:t>Конечные Пользователи</a:t>
            </a:r>
            <a:r>
              <a:rPr lang="en-US" dirty="0"/>
              <a:t>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Заказчики по всему миру</a:t>
            </a:r>
            <a:r>
              <a:rPr lang="de-DE" dirty="0"/>
              <a:t>:</a:t>
            </a:r>
            <a:endParaRPr lang="de-DE" b="0" dirty="0"/>
          </a:p>
        </p:txBody>
      </p:sp>
      <p:pic>
        <p:nvPicPr>
          <p:cNvPr id="14" name="Grafik 13" descr="50hertz_logo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1178" y="3097758"/>
            <a:ext cx="2081532" cy="506063"/>
          </a:xfrm>
          <a:prstGeom prst="rect">
            <a:avLst/>
          </a:prstGeom>
        </p:spPr>
      </p:pic>
      <p:pic>
        <p:nvPicPr>
          <p:cNvPr id="15" name="Inhaltsplatzhalter 8" descr="AZ_4c_Box_po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1725" t="18750" r="10892" b="18750"/>
          <a:stretch>
            <a:fillRect/>
          </a:stretch>
        </p:blipFill>
        <p:spPr>
          <a:xfrm>
            <a:off x="4829811" y="1891997"/>
            <a:ext cx="1895988" cy="574542"/>
          </a:xfrm>
          <a:prstGeom prst="rect">
            <a:avLst/>
          </a:prstGeom>
        </p:spPr>
      </p:pic>
      <p:pic>
        <p:nvPicPr>
          <p:cNvPr id="16" name="Grafik 15" descr="DW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755" y="1362966"/>
            <a:ext cx="955908" cy="1175745"/>
          </a:xfrm>
          <a:prstGeom prst="rect">
            <a:avLst/>
          </a:prstGeom>
        </p:spPr>
      </p:pic>
      <p:pic>
        <p:nvPicPr>
          <p:cNvPr id="23" name="Picture 2" descr="http://www.vanschyndel.de/images/DFS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898" y="1524374"/>
            <a:ext cx="1961316" cy="84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crocontrol.hr/DesignTemplates/HKZP_Inner/images/_gui/log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0"/>
          <a:stretch/>
        </p:blipFill>
        <p:spPr bwMode="auto">
          <a:xfrm>
            <a:off x="7174485" y="4234584"/>
            <a:ext cx="2089867" cy="83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http://www.liegeairport.com/uploaded/ImagesCMS/B2B/logo_belgocontro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34" y="5501526"/>
            <a:ext cx="1633828" cy="69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N:\Marketing\Grafiken\Logos Dritter\DLR\717px-DLR_Logo_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28" y="2538711"/>
            <a:ext cx="1369787" cy="114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N:\Marketing\Grafiken\Logos Dritter\LMU\Logo_LMU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5436143"/>
            <a:ext cx="1598278" cy="75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:\Marketing\Grafiken\Logos Dritter\Red Bull\800px-Red_Bull_Racing_logo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39" y="5436396"/>
            <a:ext cx="1966360" cy="75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N:\Marketing\Grafiken\Logos Dritter\LEW\616px-Lechwerke_logo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67" y="5439196"/>
            <a:ext cx="979203" cy="76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:\Marketing\Grafiken\Logos Dritter\Gamesa\800px-Gamesa_Corporación_Tecnológica_logo.sv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11" y="3072246"/>
            <a:ext cx="1801835" cy="60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juhasz\Pictures\Photoshop\SRF_Header_Logo_Print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804073" y="4507525"/>
            <a:ext cx="1778637" cy="462445"/>
          </a:xfrm>
          <a:prstGeom prst="rect">
            <a:avLst/>
          </a:prstGeom>
          <a:noFill/>
        </p:spPr>
      </p:pic>
      <p:pic>
        <p:nvPicPr>
          <p:cNvPr id="3" name="Picture 3" descr="C:\Users\ajuhasz\Pictures\Photoshop\Das-neue-MeteoGroup-Log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5149" y="5689785"/>
            <a:ext cx="2259883" cy="506119"/>
          </a:xfrm>
          <a:prstGeom prst="rect">
            <a:avLst/>
          </a:prstGeom>
          <a:noFill/>
        </p:spPr>
      </p:pic>
      <p:pic>
        <p:nvPicPr>
          <p:cNvPr id="22" name="Grafik 21" descr="Flughafen-München-neuer-Markenauftritt_Titel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144735" y="3097758"/>
            <a:ext cx="1939263" cy="5060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2BDB130C-738B-492F-8236-9890428F32E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/>
          <a:stretch/>
        </p:blipFill>
        <p:spPr>
          <a:xfrm>
            <a:off x="385149" y="4303233"/>
            <a:ext cx="1998516" cy="6115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47FEF34D-9269-4DE3-9938-8E92669AC6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63" y="4060296"/>
            <a:ext cx="929618" cy="9296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1CAADDBA-8B67-4466-9B0A-97B5DA2079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33" y="1428837"/>
            <a:ext cx="1536292" cy="127128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E6446D8B-2386-4892-B22E-BADC54BFA0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66" y="1335031"/>
            <a:ext cx="1369787" cy="102597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DBAE9E20-1F91-4D1A-AADA-6B5FC15321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3" y="3097758"/>
            <a:ext cx="1931328" cy="506195"/>
          </a:xfrm>
          <a:prstGeom prst="rect">
            <a:avLst/>
          </a:prstGeom>
        </p:spPr>
      </p:pic>
      <p:pic>
        <p:nvPicPr>
          <p:cNvPr id="1026" name="Picture 2" descr="Neuer Markenauftritt für Vodafone - Design Tagebuch">
            <a:extLst>
              <a:ext uri="{FF2B5EF4-FFF2-40B4-BE49-F238E27FC236}">
                <a16:creationId xmlns:a16="http://schemas.microsoft.com/office/drawing/2014/main" xmlns="" id="{EE90A1E0-CB66-B14F-ADDB-D1358583B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34832"/>
          <a:stretch/>
        </p:blipFill>
        <p:spPr bwMode="auto">
          <a:xfrm>
            <a:off x="4635933" y="4376639"/>
            <a:ext cx="2089866" cy="5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584FDECB-18A6-49EE-BF79-78E7B4D4419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787878" y="36442"/>
            <a:ext cx="6668496" cy="1080120"/>
          </a:xfrm>
        </p:spPr>
        <p:txBody>
          <a:bodyPr anchor="ctr"/>
          <a:lstStyle/>
          <a:p>
            <a:pPr algn="ctr"/>
            <a:r>
              <a:rPr lang="ru-RU" dirty="0"/>
              <a:t>Почему Данные о грозах от nowcast и </a:t>
            </a:r>
            <a:r>
              <a:rPr lang="en-US" dirty="0"/>
              <a:t>SKYMAX TECHNOLOGIES</a:t>
            </a:r>
            <a:r>
              <a:rPr lang="ru-RU" dirty="0"/>
              <a:t>?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E0985B6A-3029-5541-ACB4-C470C48F0056}"/>
              </a:ext>
            </a:extLst>
          </p:cNvPr>
          <p:cNvSpPr/>
          <p:nvPr/>
        </p:nvSpPr>
        <p:spPr>
          <a:xfrm>
            <a:off x="190501" y="1186153"/>
            <a:ext cx="10514011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Clr>
                <a:srgbClr val="F3951C"/>
              </a:buClr>
              <a:buFont typeface="+mj-lt"/>
              <a:buAutoNum type="arabicPeriod"/>
              <a:tabLst>
                <a:tab pos="203597" algn="l"/>
              </a:tabLst>
            </a:pPr>
            <a:r>
              <a:rPr lang="ru-RU" sz="2400" dirty="0">
                <a:solidFill>
                  <a:srgbClr val="585858"/>
                </a:solidFill>
              </a:rPr>
              <a:t>Высокая чувствительность и точность</a:t>
            </a:r>
          </a:p>
          <a:p>
            <a:pPr marL="457200" indent="-457200">
              <a:spcBef>
                <a:spcPct val="20000"/>
              </a:spcBef>
              <a:buClr>
                <a:srgbClr val="F3951C"/>
              </a:buClr>
              <a:buFont typeface="+mj-lt"/>
              <a:buAutoNum type="arabicPeriod"/>
              <a:tabLst>
                <a:tab pos="203597" algn="l"/>
              </a:tabLst>
            </a:pPr>
            <a:r>
              <a:rPr lang="ru-RU" sz="2400" dirty="0">
                <a:solidFill>
                  <a:srgbClr val="585858"/>
                </a:solidFill>
              </a:rPr>
              <a:t>3D Обнаружение гроз и молний: ОБЛАКО-ОБЛАКО и ОБЛАКО-ЗЕМЛЯ, включая высоты для всей области</a:t>
            </a:r>
          </a:p>
          <a:p>
            <a:pPr marL="457200" indent="-457200">
              <a:spcBef>
                <a:spcPct val="20000"/>
              </a:spcBef>
              <a:buClr>
                <a:srgbClr val="F3951C"/>
              </a:buClr>
              <a:buFont typeface="+mj-lt"/>
              <a:buAutoNum type="arabicPeriod"/>
              <a:tabLst>
                <a:tab pos="203597" algn="l"/>
              </a:tabLst>
            </a:pPr>
            <a:r>
              <a:rPr lang="ru-RU" sz="2400" dirty="0">
                <a:solidFill>
                  <a:srgbClr val="585858"/>
                </a:solidFill>
              </a:rPr>
              <a:t>Надежный краткосрочный прогноз и штормовое предупреждение за 60 минут до возникновения грозовых явлений </a:t>
            </a:r>
          </a:p>
          <a:p>
            <a:pPr marL="457200" indent="-457200">
              <a:spcBef>
                <a:spcPct val="20000"/>
              </a:spcBef>
              <a:buClr>
                <a:srgbClr val="F3951C"/>
              </a:buClr>
              <a:buFont typeface="+mj-lt"/>
              <a:buAutoNum type="arabicPeriod"/>
              <a:tabLst>
                <a:tab pos="203597" algn="l"/>
              </a:tabLst>
            </a:pPr>
            <a:r>
              <a:rPr lang="ru-RU" sz="2400" dirty="0">
                <a:solidFill>
                  <a:srgbClr val="585858"/>
                </a:solidFill>
              </a:rPr>
              <a:t>Отличная визуализация с представлением данных LINET</a:t>
            </a:r>
          </a:p>
          <a:p>
            <a:pPr marL="457200" indent="-457200">
              <a:spcBef>
                <a:spcPct val="20000"/>
              </a:spcBef>
              <a:buClr>
                <a:srgbClr val="F3951C"/>
              </a:buClr>
              <a:buFont typeface="+mj-lt"/>
              <a:buAutoNum type="arabicPeriod"/>
              <a:tabLst>
                <a:tab pos="203597" algn="l"/>
              </a:tabLst>
            </a:pPr>
            <a:r>
              <a:rPr lang="ru-RU" sz="2400" dirty="0">
                <a:solidFill>
                  <a:srgbClr val="585858"/>
                </a:solidFill>
              </a:rPr>
              <a:t>Настройка: интеграция сторонних данных, например, спутники, радары.</a:t>
            </a:r>
            <a:endParaRPr lang="en-US" sz="2400" dirty="0">
              <a:solidFill>
                <a:srgbClr val="585858"/>
              </a:solidFill>
            </a:endParaRPr>
          </a:p>
        </p:txBody>
      </p:sp>
      <p:pic>
        <p:nvPicPr>
          <p:cNvPr id="11" name="Grafik 10" descr="Forschung">
            <a:extLst>
              <a:ext uri="{FF2B5EF4-FFF2-40B4-BE49-F238E27FC236}">
                <a16:creationId xmlns:a16="http://schemas.microsoft.com/office/drawing/2014/main" xmlns="" id="{5A1B50B7-8A30-0040-B09F-C9ACD53AB5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1580457"/>
            <a:ext cx="1393304" cy="1393304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xmlns="" id="{48C61D1D-C90B-F149-9F07-984D542854F1}"/>
              </a:ext>
            </a:extLst>
          </p:cNvPr>
          <p:cNvGrpSpPr/>
          <p:nvPr/>
        </p:nvGrpSpPr>
        <p:grpSpPr>
          <a:xfrm>
            <a:off x="2351584" y="3789040"/>
            <a:ext cx="8184232" cy="3567604"/>
            <a:chOff x="1949586" y="3461796"/>
            <a:chExt cx="10242414" cy="4143668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xmlns="" id="{DA9942F0-760B-FB45-AFD0-2F7615B79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908" y="4206577"/>
              <a:ext cx="3877692" cy="2063531"/>
            </a:xfrm>
            <a:prstGeom prst="rect">
              <a:avLst/>
            </a:prstGeom>
          </p:spPr>
        </p:pic>
        <p:pic>
          <p:nvPicPr>
            <p:cNvPr id="20" name="Grafik 19" descr="Monitor">
              <a:extLst>
                <a:ext uri="{FF2B5EF4-FFF2-40B4-BE49-F238E27FC236}">
                  <a16:creationId xmlns:a16="http://schemas.microsoft.com/office/drawing/2014/main" xmlns="" id="{ACAD0553-5236-DD44-951F-3FFC71CF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888088" y="3461797"/>
              <a:ext cx="5303912" cy="4143667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xmlns="" id="{ADC6E0DB-BC48-F54E-ABF8-D11EE9468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4" r="30508"/>
            <a:stretch/>
          </p:blipFill>
          <p:spPr>
            <a:xfrm>
              <a:off x="2495600" y="4248031"/>
              <a:ext cx="4107141" cy="2094085"/>
            </a:xfrm>
            <a:prstGeom prst="rect">
              <a:avLst/>
            </a:prstGeom>
          </p:spPr>
        </p:pic>
        <p:pic>
          <p:nvPicPr>
            <p:cNvPr id="31" name="Grafik 30" descr="Monitor">
              <a:extLst>
                <a:ext uri="{FF2B5EF4-FFF2-40B4-BE49-F238E27FC236}">
                  <a16:creationId xmlns:a16="http://schemas.microsoft.com/office/drawing/2014/main" xmlns="" id="{7A82DB7F-59AA-324A-A4A8-17F6612B1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49586" y="3461796"/>
              <a:ext cx="5303912" cy="4143667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486FE27-C984-446D-9933-E03BC4F2C1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Venn-Diagramm">
            <a:extLst>
              <a:ext uri="{FF2B5EF4-FFF2-40B4-BE49-F238E27FC236}">
                <a16:creationId xmlns:a16="http://schemas.microsoft.com/office/drawing/2014/main" xmlns="" id="{646DC0AE-C9BE-4142-BCCF-626AD313D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62459" y="620688"/>
            <a:ext cx="5385669" cy="5385669"/>
          </a:xfrm>
          <a:prstGeom prst="rect">
            <a:avLst/>
          </a:prstGeom>
        </p:spPr>
      </p:pic>
      <p:pic>
        <p:nvPicPr>
          <p:cNvPr id="25" name="Grafik 24" descr="Blitz">
            <a:extLst>
              <a:ext uri="{FF2B5EF4-FFF2-40B4-BE49-F238E27FC236}">
                <a16:creationId xmlns:a16="http://schemas.microsoft.com/office/drawing/2014/main" xmlns="" id="{1D00F580-CB1D-4C42-9CFD-78EB58647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86476" y="1819632"/>
            <a:ext cx="2049484" cy="204948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A1CEC21B-197C-134D-B110-C5ED7B43F97D}"/>
              </a:ext>
            </a:extLst>
          </p:cNvPr>
          <p:cNvGrpSpPr/>
          <p:nvPr/>
        </p:nvGrpSpPr>
        <p:grpSpPr>
          <a:xfrm>
            <a:off x="6981800" y="3173221"/>
            <a:ext cx="4730824" cy="975859"/>
            <a:chOff x="6981800" y="3173221"/>
            <a:chExt cx="4730824" cy="975859"/>
          </a:xfrm>
        </p:grpSpPr>
        <p:pic>
          <p:nvPicPr>
            <p:cNvPr id="21" name="Grafik 20" descr="Volltreffer">
              <a:extLst>
                <a:ext uri="{FF2B5EF4-FFF2-40B4-BE49-F238E27FC236}">
                  <a16:creationId xmlns:a16="http://schemas.microsoft.com/office/drawing/2014/main" xmlns="" id="{6B930AC0-0321-C648-9CA1-F339580A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198631" y="3279396"/>
              <a:ext cx="869684" cy="869684"/>
            </a:xfrm>
            <a:prstGeom prst="rect">
              <a:avLst/>
            </a:prstGeom>
          </p:spPr>
        </p:pic>
        <p:pic>
          <p:nvPicPr>
            <p:cNvPr id="23" name="Grafik 22" descr="Messgerät">
              <a:extLst>
                <a:ext uri="{FF2B5EF4-FFF2-40B4-BE49-F238E27FC236}">
                  <a16:creationId xmlns:a16="http://schemas.microsoft.com/office/drawing/2014/main" xmlns="" id="{A46E7131-7A57-1F40-AB3E-2D2354E11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441036" y="3279396"/>
              <a:ext cx="869684" cy="869684"/>
            </a:xfrm>
            <a:prstGeom prst="rect">
              <a:avLst/>
            </a:prstGeom>
          </p:spPr>
        </p:pic>
        <p:pic>
          <p:nvPicPr>
            <p:cNvPr id="24" name="Grafik 23" descr="Karte mit Lagemarkierung">
              <a:extLst>
                <a:ext uri="{FF2B5EF4-FFF2-40B4-BE49-F238E27FC236}">
                  <a16:creationId xmlns:a16="http://schemas.microsoft.com/office/drawing/2014/main" xmlns="" id="{DAE45376-57DE-F743-894E-31541EF23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0736765" y="3173221"/>
              <a:ext cx="975859" cy="975859"/>
            </a:xfrm>
            <a:prstGeom prst="rect">
              <a:avLst/>
            </a:prstGeom>
          </p:spPr>
        </p:pic>
        <p:pic>
          <p:nvPicPr>
            <p:cNvPr id="27" name="Grafik 26" descr="Pfeil mit einer Linie: Leichte Kurve">
              <a:extLst>
                <a:ext uri="{FF2B5EF4-FFF2-40B4-BE49-F238E27FC236}">
                  <a16:creationId xmlns:a16="http://schemas.microsoft.com/office/drawing/2014/main" xmlns="" id="{DC1448F6-3C6C-DA44-A344-8F33B70A3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6981800" y="3219891"/>
              <a:ext cx="914400" cy="914400"/>
            </a:xfrm>
            <a:prstGeom prst="rect">
              <a:avLst/>
            </a:prstGeom>
          </p:spPr>
        </p:pic>
      </p:grpSp>
      <p:sp>
        <p:nvSpPr>
          <p:cNvPr id="29" name="Titel 1">
            <a:extLst>
              <a:ext uri="{FF2B5EF4-FFF2-40B4-BE49-F238E27FC236}">
                <a16:creationId xmlns:a16="http://schemas.microsoft.com/office/drawing/2014/main" xmlns="" id="{104B1B60-1968-9F4B-A43A-307E9E3E81F5}"/>
              </a:ext>
            </a:extLst>
          </p:cNvPr>
          <p:cNvSpPr txBox="1">
            <a:spLocks/>
          </p:cNvSpPr>
          <p:nvPr/>
        </p:nvSpPr>
        <p:spPr>
          <a:xfrm>
            <a:off x="3791744" y="116632"/>
            <a:ext cx="5832648" cy="108012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Как мы это делаем ...</a:t>
            </a:r>
            <a:endParaRPr lang="en-US" b="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7A92BDA-8424-4D1A-B2A3-22A984EF575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6" y="506173"/>
            <a:ext cx="2197529" cy="100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7199 L -0.00443 0.04815 " pathEditMode="relative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89 0.0081 L -0.0168 0.008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7648" y="0"/>
            <a:ext cx="6480720" cy="1080120"/>
          </a:xfrm>
        </p:spPr>
        <p:txBody>
          <a:bodyPr/>
          <a:lstStyle/>
          <a:p>
            <a:pPr algn="ctr"/>
            <a:r>
              <a:rPr lang="ru-RU" dirty="0"/>
              <a:t>Точное обнаружение: </a:t>
            </a:r>
            <a:br>
              <a:rPr lang="ru-RU" dirty="0"/>
            </a:br>
            <a:r>
              <a:rPr lang="ru-RU" b="0" dirty="0"/>
              <a:t>электромагнитное излучение молнии</a:t>
            </a:r>
            <a:endParaRPr lang="en-US" b="0" dirty="0"/>
          </a:p>
        </p:txBody>
      </p:sp>
      <p:pic>
        <p:nvPicPr>
          <p:cNvPr id="35" name="Grafik 34" descr="Volltreffer">
            <a:extLst>
              <a:ext uri="{FF2B5EF4-FFF2-40B4-BE49-F238E27FC236}">
                <a16:creationId xmlns:a16="http://schemas.microsoft.com/office/drawing/2014/main" xmlns="" id="{7E4679F2-2E46-DF41-BB6C-FBA3DD2B4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60496" y="1412776"/>
            <a:ext cx="1080120" cy="1080120"/>
          </a:xfrm>
          <a:prstGeom prst="rect">
            <a:avLst/>
          </a:prstGeom>
        </p:spPr>
      </p:pic>
      <p:pic>
        <p:nvPicPr>
          <p:cNvPr id="7" name="Inhaltsplatzhalter 10" descr="IC-Detection-with-VLF.png">
            <a:extLst>
              <a:ext uri="{FF2B5EF4-FFF2-40B4-BE49-F238E27FC236}">
                <a16:creationId xmlns:a16="http://schemas.microsoft.com/office/drawing/2014/main" xmlns="" id="{A2FF2DBF-41B4-5043-BBC7-502299FA3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13970" y="1556792"/>
            <a:ext cx="8618933" cy="5040312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0A857B7-6325-4DC6-B8C6-E2CC3AB75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0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 descr="Volltreffer">
            <a:extLst>
              <a:ext uri="{FF2B5EF4-FFF2-40B4-BE49-F238E27FC236}">
                <a16:creationId xmlns:a16="http://schemas.microsoft.com/office/drawing/2014/main" xmlns="" id="{7E4679F2-2E46-DF41-BB6C-FBA3DD2B4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60496" y="1412776"/>
            <a:ext cx="1080120" cy="10801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8F0867CA-1435-2044-9356-3CEE39C4B4C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41310" y="1424744"/>
            <a:ext cx="9577908" cy="4968552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AA44FD6-4CDD-4B28-8371-123A3BBAA2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8327"/>
            <a:ext cx="1946786" cy="889104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xmlns="" id="{BE2B5AF4-3623-4F43-9BF6-FFB2BCB7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0"/>
            <a:ext cx="6480720" cy="1080120"/>
          </a:xfrm>
        </p:spPr>
        <p:txBody>
          <a:bodyPr/>
          <a:lstStyle/>
          <a:p>
            <a:pPr algn="ctr"/>
            <a:r>
              <a:rPr lang="ru-RU" dirty="0"/>
              <a:t>Точное обнаружение: </a:t>
            </a:r>
            <a:br>
              <a:rPr lang="ru-RU" dirty="0"/>
            </a:br>
            <a:r>
              <a:rPr lang="ru-RU" b="0" dirty="0"/>
              <a:t>электромагнитное излучение молнии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00416472"/>
      </p:ext>
    </p:extLst>
  </p:cSld>
  <p:clrMapOvr>
    <a:masterClrMapping/>
  </p:clrMapOvr>
</p:sld>
</file>

<file path=ppt/theme/theme1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</TotalTime>
  <Words>679</Words>
  <Application>Microsoft Office PowerPoint</Application>
  <PresentationFormat>Произвольный</PresentationFormat>
  <Paragraphs>139</Paragraphs>
  <Slides>28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1_Larissa-Design</vt:lpstr>
      <vt:lpstr>Презентация PowerPoint</vt:lpstr>
      <vt:lpstr>Презентация PowerPoint</vt:lpstr>
      <vt:lpstr>Презентация PowerPoint</vt:lpstr>
      <vt:lpstr>Краткая информация о компаниях</vt:lpstr>
      <vt:lpstr>Конечные Пользователи/ Заказчики по всему миру:</vt:lpstr>
      <vt:lpstr>Почему Данные о грозах от nowcast и SKYMAX TECHNOLOGIES?</vt:lpstr>
      <vt:lpstr>Презентация PowerPoint</vt:lpstr>
      <vt:lpstr>Точное обнаружение:  электромагнитное излучение молнии</vt:lpstr>
      <vt:lpstr>Точное обнаружение:  электромагнитное излучение молнии</vt:lpstr>
      <vt:lpstr>Запатентованное VLF-обнаружение молний ОБЛАКО-ОБЛАКО</vt:lpstr>
      <vt:lpstr>Рентабельность:  Настройка и эксплуатация сети</vt:lpstr>
      <vt:lpstr>Лучший в своем классе:  Отличная точность и возможности</vt:lpstr>
      <vt:lpstr>Оценка точности</vt:lpstr>
      <vt:lpstr>Оценка эффективности</vt:lpstr>
      <vt:lpstr>Примеры установки датчика:  легко и быстро!</vt:lpstr>
      <vt:lpstr>Презентация PowerPoint</vt:lpstr>
      <vt:lpstr>От датчика к применению: возможности</vt:lpstr>
      <vt:lpstr>For You: Highly sofisticated data, Cell-Tracking and pre-warnings</vt:lpstr>
      <vt:lpstr>For You: Highly sofisticated data, Cell-Tracking and pre-warnings</vt:lpstr>
      <vt:lpstr>For You: Highly sofisticated data, Cell-Tracking and pre-warnings</vt:lpstr>
      <vt:lpstr>For You: Highly sofisticated data, Cell-Tracking and pre-warnings</vt:lpstr>
      <vt:lpstr>For You: Highly sofisticated data, Cell-Tracking and pre-warnings</vt:lpstr>
      <vt:lpstr>For You: Highly sofisticated data, Cell-Tracking and pre-warnings</vt:lpstr>
      <vt:lpstr>For You: Highly sofisticated data, Cell-Tracking and pre-warnings</vt:lpstr>
      <vt:lpstr>For You: Highly sofisticated data, Cell-Tracking and pre-warnings</vt:lpstr>
      <vt:lpstr>For You: Highly sofisticated data, Cell-Tracking and pre-warnings</vt:lpstr>
      <vt:lpstr>For You: Highly sofisticated data, Cell-Tracking and pre-warnings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Windows-Benutzer</dc:creator>
  <cp:lastModifiedBy>Yevgenia Bakirova</cp:lastModifiedBy>
  <cp:revision>1102</cp:revision>
  <dcterms:created xsi:type="dcterms:W3CDTF">2011-07-25T13:52:02Z</dcterms:created>
  <dcterms:modified xsi:type="dcterms:W3CDTF">2020-11-04T09:07:45Z</dcterms:modified>
</cp:coreProperties>
</file>